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1" r:id="rId6"/>
    <p:sldMasterId id="214748365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Lst>
  <p:sldSz cy="6858000" cx="12192000"/>
  <p:notesSz cx="6858000" cy="9144000"/>
  <p:embeddedFontLst>
    <p:embeddedFont>
      <p:font typeface="Roboto"/>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1" roundtripDataSignature="AMtx7mgOQatEoxXynheNWs2XxZNpaaT6q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un ScienceTeam"/>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C4EA97E-C1B8-4F32-8065-1B8E79D0D08B}">
  <a:tblStyle styleId="{AC4EA97E-C1B8-4F32-8065-1B8E79D0D08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1E1E0DB7-E503-4C79-B7FD-6694D032CEEA}"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font" Target="fonts/OpenSans-bold.fntdata"/><Relationship Id="rId47" Type="http://schemas.openxmlformats.org/officeDocument/2006/relationships/font" Target="fonts/OpenSans-regular.fntdata"/><Relationship Id="rId49" Type="http://schemas.openxmlformats.org/officeDocument/2006/relationships/font" Target="fonts/Open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customschemas.google.com/relationships/presentationmetadata" Target="metadata"/><Relationship Id="rId50" Type="http://schemas.openxmlformats.org/officeDocument/2006/relationships/font" Target="fonts/OpenSans-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21T12:24:27.344">
    <p:pos x="61" y="555"/>
    <p:text>A clear distinction between checklists (where just yes and no is needed) and rubrics (with more elaborated outcomes and scales) might be helpful here.</p:text>
    <p:extLst>
      <p:ext uri="{C676402C-5697-4E1C-873F-D02D1690AC5C}">
        <p15:threadingInfo timeZoneBias="0"/>
      </p:ext>
      <p:ext uri="http://customooxmlschemas.google.com/">
        <go:slidesCustomData xmlns:go="http://customooxmlschemas.google.com/"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ucation.ec.europa.eu/selfie/get-started/registration-procedure?pk_source=website&amp;pk_medium=link&amp;pk_campaign=hp&amp;pk_content=hp-start"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È facile pensare che la riflessione consista semplicemente nel chiedersi “Com’è andata la lezione?” – ma per crescere davvero professionale, occorre puntare su alcuni principi chiave. Il processo di autoriflessione deve essere: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Pensato. </a:t>
            </a:r>
            <a:r>
              <a:rPr b="0" i="0" lang="en-US" sz="1200" u="none" cap="none" strike="noStrike">
                <a:solidFill>
                  <a:schemeClr val="dk1"/>
                </a:solidFill>
                <a:latin typeface="Calibri"/>
                <a:ea typeface="Calibri"/>
                <a:cs typeface="Calibri"/>
                <a:sym typeface="Calibri"/>
              </a:rPr>
              <a:t>L’autoriflessione deve partire da uno </a:t>
            </a:r>
            <a:r>
              <a:rPr b="1" i="0" lang="en-US" sz="1200" u="none" cap="none" strike="noStrike">
                <a:solidFill>
                  <a:schemeClr val="dk1"/>
                </a:solidFill>
                <a:latin typeface="Calibri"/>
                <a:ea typeface="Calibri"/>
                <a:cs typeface="Calibri"/>
                <a:sym typeface="Calibri"/>
              </a:rPr>
              <a:t>scopo. </a:t>
            </a:r>
            <a:r>
              <a:rPr b="0" i="0" lang="en-US" sz="1200" u="none" cap="none" strike="noStrike">
                <a:solidFill>
                  <a:schemeClr val="dk1"/>
                </a:solidFill>
                <a:latin typeface="Calibri"/>
                <a:ea typeface="Calibri"/>
                <a:cs typeface="Calibri"/>
                <a:sym typeface="Calibri"/>
              </a:rPr>
              <a:t>Anziché limitarci a chiederci “</a:t>
            </a:r>
            <a:r>
              <a:rPr b="0" i="1" lang="en-US" sz="1200" u="none" cap="none" strike="noStrike">
                <a:solidFill>
                  <a:schemeClr val="dk1"/>
                </a:solidFill>
                <a:latin typeface="Calibri"/>
                <a:ea typeface="Calibri"/>
                <a:cs typeface="Calibri"/>
                <a:sym typeface="Calibri"/>
              </a:rPr>
              <a:t>Sono felice di com’è andata?”, </a:t>
            </a:r>
            <a:r>
              <a:rPr b="0" i="0" lang="en-US" sz="1200" u="none" cap="none" strike="noStrike">
                <a:solidFill>
                  <a:schemeClr val="dk1"/>
                </a:solidFill>
                <a:latin typeface="Calibri"/>
                <a:ea typeface="Calibri"/>
                <a:cs typeface="Calibri"/>
                <a:sym typeface="Calibri"/>
              </a:rPr>
              <a:t>dovremmo porci la seguente domanda: “</a:t>
            </a:r>
            <a:r>
              <a:rPr b="0" i="1" lang="en-US" sz="1200" u="none" cap="none" strike="noStrike">
                <a:solidFill>
                  <a:schemeClr val="dk1"/>
                </a:solidFill>
                <a:latin typeface="Calibri"/>
                <a:ea typeface="Calibri"/>
                <a:cs typeface="Calibri"/>
                <a:sym typeface="Calibri"/>
              </a:rPr>
              <a:t>Ho raggiunto i miei obiettivi di apprendimento? Le e gli studenti sono stati in grado di svolgere quello che avevo programmato?” </a:t>
            </a:r>
            <a:r>
              <a:rPr b="0" i="0" lang="en-US" sz="1200" u="none" cap="none" strike="noStrike">
                <a:solidFill>
                  <a:schemeClr val="dk1"/>
                </a:solidFill>
                <a:latin typeface="Calibri"/>
                <a:ea typeface="Calibri"/>
                <a:cs typeface="Calibri"/>
                <a:sym typeface="Calibri"/>
              </a:rPr>
              <a:t>Passare da una riflessione </a:t>
            </a:r>
            <a:r>
              <a:rPr b="1" i="0" lang="en-US" sz="1200" u="none" cap="none" strike="noStrike">
                <a:solidFill>
                  <a:schemeClr val="dk1"/>
                </a:solidFill>
                <a:latin typeface="Calibri"/>
                <a:ea typeface="Calibri"/>
                <a:cs typeface="Calibri"/>
                <a:sym typeface="Calibri"/>
              </a:rPr>
              <a:t>basata sulle sensazioni a una basata sugli obiettivi </a:t>
            </a:r>
            <a:r>
              <a:rPr b="0" i="0" lang="en-US" sz="1200" u="none" cap="none" strike="noStrike">
                <a:solidFill>
                  <a:schemeClr val="dk1"/>
                </a:solidFill>
                <a:latin typeface="Calibri"/>
                <a:ea typeface="Calibri"/>
                <a:cs typeface="Calibri"/>
                <a:sym typeface="Calibri"/>
              </a:rPr>
              <a:t>fa sì che possiamo agire sulla base della nostra valutazione</a:t>
            </a:r>
            <a:r>
              <a:rPr b="1" i="0" lang="en-US"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Strutturato. </a:t>
            </a:r>
            <a:r>
              <a:rPr b="0" i="0" lang="en-US" sz="1200" u="none" cap="none" strike="noStrike">
                <a:solidFill>
                  <a:schemeClr val="dk1"/>
                </a:solidFill>
                <a:latin typeface="Calibri"/>
                <a:ea typeface="Calibri"/>
                <a:cs typeface="Calibri"/>
                <a:sym typeface="Calibri"/>
              </a:rPr>
              <a:t>La struttura è importante. Dovremmo servirsi di griglie di valutazione, spunti di riflessione o diari delle lezioni. Gli strumenti strutturati ci forniscono delle </a:t>
            </a:r>
            <a:r>
              <a:rPr b="1" i="0" lang="en-US" sz="1200" u="none" cap="none" strike="noStrike">
                <a:solidFill>
                  <a:schemeClr val="dk1"/>
                </a:solidFill>
                <a:latin typeface="Calibri"/>
                <a:ea typeface="Calibri"/>
                <a:cs typeface="Calibri"/>
                <a:sym typeface="Calibri"/>
              </a:rPr>
              <a:t>lenti </a:t>
            </a:r>
            <a:r>
              <a:rPr b="0" i="0" lang="en-US" sz="1200" u="none" cap="none" strike="noStrike">
                <a:solidFill>
                  <a:schemeClr val="dk1"/>
                </a:solidFill>
                <a:latin typeface="Calibri"/>
                <a:ea typeface="Calibri"/>
                <a:cs typeface="Calibri"/>
                <a:sym typeface="Calibri"/>
              </a:rPr>
              <a:t>attraverso le quali valutare diversi aspetti dell’attività didattica: dalla presentazione di contenuti all’inclusività.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Continuo. </a:t>
            </a:r>
            <a:r>
              <a:rPr b="0" i="0" lang="en-US" sz="1200" u="none" cap="none" strike="noStrike">
                <a:solidFill>
                  <a:schemeClr val="dk1"/>
                </a:solidFill>
                <a:latin typeface="Calibri"/>
                <a:ea typeface="Calibri"/>
                <a:cs typeface="Calibri"/>
                <a:sym typeface="Calibri"/>
              </a:rPr>
              <a:t>L’autovalutazione dovrebbe essere una componente standard dell’attività didattica, non qualcosa che si fa dopo una lezione impegnativa o nel corso delle valutazioni di fine anno. Anche noi insegnanti impariamo meglio quando riceviamo regolarmente dei riscontri. Ci aiuta a tenere traccia della nostra crescita nel corso del tempo e a riconoscere i progressi.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Costruttivo. </a:t>
            </a:r>
            <a:r>
              <a:rPr b="0" i="0" lang="en-US" sz="1200" u="none" cap="none" strike="noStrike">
                <a:solidFill>
                  <a:schemeClr val="dk1"/>
                </a:solidFill>
                <a:latin typeface="Calibri"/>
                <a:ea typeface="Calibri"/>
                <a:cs typeface="Calibri"/>
                <a:sym typeface="Calibri"/>
              </a:rPr>
              <a:t>Non bisogna giudicarsi o puntare alla perfezione. L’obiettivo è quello di individuare le prossime mosse da compiere per chiedersi “</a:t>
            </a:r>
            <a:r>
              <a:rPr b="0" i="1" lang="en-US" sz="1200" u="none" cap="none" strike="noStrike">
                <a:solidFill>
                  <a:schemeClr val="dk1"/>
                </a:solidFill>
                <a:latin typeface="Calibri"/>
                <a:ea typeface="Calibri"/>
                <a:cs typeface="Calibri"/>
                <a:sym typeface="Calibri"/>
              </a:rPr>
              <a:t>Che cosa posso fare di diverso la prossima volta”. </a:t>
            </a:r>
            <a:r>
              <a:rPr b="0" i="0" lang="en-US" sz="1200" u="none" cap="none" strike="noStrike">
                <a:solidFill>
                  <a:schemeClr val="dk1"/>
                </a:solidFill>
                <a:latin typeface="Calibri"/>
                <a:ea typeface="Calibri"/>
                <a:cs typeface="Calibri"/>
                <a:sym typeface="Calibri"/>
              </a:rPr>
              <a:t>Lo scopo è </a:t>
            </a:r>
            <a:r>
              <a:rPr b="1" i="0" lang="en-US" sz="1200" u="none" cap="none" strike="noStrike">
                <a:solidFill>
                  <a:schemeClr val="dk1"/>
                </a:solidFill>
                <a:latin typeface="Calibri"/>
                <a:ea typeface="Calibri"/>
                <a:cs typeface="Calibri"/>
                <a:sym typeface="Calibri"/>
              </a:rPr>
              <a:t>crescere, </a:t>
            </a:r>
            <a:r>
              <a:rPr b="0" i="0" lang="en-US" sz="1200" u="none" cap="none" strike="noStrike">
                <a:solidFill>
                  <a:schemeClr val="dk1"/>
                </a:solidFill>
                <a:latin typeface="Calibri"/>
                <a:ea typeface="Calibri"/>
                <a:cs typeface="Calibri"/>
                <a:sym typeface="Calibri"/>
              </a:rPr>
              <a:t>non fare tutto giusto.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Inclusivo. </a:t>
            </a:r>
            <a:r>
              <a:rPr b="0" i="0" lang="en-US" sz="1200" u="none" cap="none" strike="noStrike">
                <a:solidFill>
                  <a:schemeClr val="dk1"/>
                </a:solidFill>
                <a:latin typeface="Calibri"/>
                <a:ea typeface="Calibri"/>
                <a:cs typeface="Calibri"/>
                <a:sym typeface="Calibri"/>
              </a:rPr>
              <a:t>L’autovalutazione dovrebbe comprendere voci diverse. Occorre riflettere sulle esperienze delle e degli studenti, ascoltare le loro opinioni. Chiedere a un collega di osservare o di condividere le sue riflessioni. Così facendo possiamo creare una cultura scolastica in cui la riflessione e l’analisi siano </a:t>
            </a:r>
            <a:r>
              <a:rPr b="1" i="0" lang="en-US" sz="1200" u="none" cap="none" strike="noStrike">
                <a:solidFill>
                  <a:schemeClr val="dk1"/>
                </a:solidFill>
                <a:latin typeface="Calibri"/>
                <a:ea typeface="Calibri"/>
                <a:cs typeface="Calibri"/>
                <a:sym typeface="Calibri"/>
              </a:rPr>
              <a:t>parte integrante del processo di apprendimento per tutti i soggetti che fanno parte del mondo della scuola. </a:t>
            </a:r>
            <a:endParaRPr b="0" i="0" sz="1200" u="none" cap="none" strike="noStrike">
              <a:solidFill>
                <a:schemeClr val="dk1"/>
              </a:solidFill>
              <a:latin typeface="Calibri"/>
              <a:ea typeface="Calibri"/>
              <a:cs typeface="Calibri"/>
              <a:sym typeface="Calibri"/>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Infine, ecco qui la parte centrale della nostra lezione: gli strumenti e le indicazioni per il loro utilizzo.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Griglie di autovalutazione. </a:t>
            </a:r>
            <a:r>
              <a:rPr b="0" i="0" lang="en-US" sz="1200" u="none" cap="none" strike="noStrike">
                <a:solidFill>
                  <a:schemeClr val="dk1"/>
                </a:solidFill>
                <a:latin typeface="Calibri"/>
                <a:ea typeface="Calibri"/>
                <a:cs typeface="Calibri"/>
                <a:sym typeface="Calibri"/>
              </a:rPr>
              <a:t>Le griglie di autovalutazione danno forma alla nostra riflessione. Anziché pensieri vaghi del tipo “</a:t>
            </a:r>
            <a:r>
              <a:rPr b="0" i="1" lang="en-US" sz="1200" u="none" cap="none" strike="noStrike">
                <a:solidFill>
                  <a:schemeClr val="dk1"/>
                </a:solidFill>
                <a:latin typeface="Calibri"/>
                <a:ea typeface="Calibri"/>
                <a:cs typeface="Calibri"/>
                <a:sym typeface="Calibri"/>
              </a:rPr>
              <a:t>la lezione è andata bene”, </a:t>
            </a:r>
            <a:r>
              <a:rPr b="0" i="0" lang="en-US" sz="1200" u="none" cap="none" strike="noStrike">
                <a:solidFill>
                  <a:schemeClr val="dk1"/>
                </a:solidFill>
                <a:latin typeface="Calibri"/>
                <a:ea typeface="Calibri"/>
                <a:cs typeface="Calibri"/>
                <a:sym typeface="Calibri"/>
              </a:rPr>
              <a:t>la griglia ci consente di </a:t>
            </a:r>
            <a:r>
              <a:rPr b="1" i="0" lang="en-US" sz="1200" u="none" cap="none" strike="noStrike">
                <a:solidFill>
                  <a:schemeClr val="dk1"/>
                </a:solidFill>
                <a:latin typeface="Calibri"/>
                <a:ea typeface="Calibri"/>
                <a:cs typeface="Calibri"/>
                <a:sym typeface="Calibri"/>
              </a:rPr>
              <a:t>dare un voto o valutare </a:t>
            </a:r>
            <a:r>
              <a:rPr b="0" i="0" lang="en-US" sz="1200" u="none" cap="none" strike="noStrike">
                <a:solidFill>
                  <a:schemeClr val="dk1"/>
                </a:solidFill>
                <a:latin typeface="Calibri"/>
                <a:ea typeface="Calibri"/>
                <a:cs typeface="Calibri"/>
                <a:sym typeface="Calibri"/>
              </a:rPr>
              <a:t>aspetti specifici come la partecipazione della classe, la chiarezza o l’inclusività, spesso sulla base di riferimento come quello di TINKER. Ci aiutano a misurare la crescita nel corso del tempo e a stabilire degli obiettivi mirati.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Diario di apprendimento. </a:t>
            </a:r>
            <a:r>
              <a:rPr b="0" i="0" lang="en-US" sz="1200" u="none" cap="none" strike="noStrike">
                <a:solidFill>
                  <a:schemeClr val="dk1"/>
                </a:solidFill>
                <a:latin typeface="Calibri"/>
                <a:ea typeface="Calibri"/>
                <a:cs typeface="Calibri"/>
                <a:sym typeface="Calibri"/>
              </a:rPr>
              <a:t>Non occorre dedicare molto tempo alla stesura del diario – anche cinque minuti al termine della lezione possono aiutare. Possiamo scrivere ciò che è andato bene, ci ha sorpreso o vorremmo cambiare la prossima volta. È un ottimo modo di </a:t>
            </a:r>
            <a:r>
              <a:rPr b="1" i="0" lang="en-US" sz="1200" u="none" cap="none" strike="noStrike">
                <a:solidFill>
                  <a:schemeClr val="dk1"/>
                </a:solidFill>
                <a:latin typeface="Calibri"/>
                <a:ea typeface="Calibri"/>
                <a:cs typeface="Calibri"/>
                <a:sym typeface="Calibri"/>
              </a:rPr>
              <a:t>tenere traccia delle tendenze, </a:t>
            </a:r>
            <a:r>
              <a:rPr b="0" i="0" lang="en-US" sz="1200" u="none" cap="none" strike="noStrike">
                <a:solidFill>
                  <a:schemeClr val="dk1"/>
                </a:solidFill>
                <a:latin typeface="Calibri"/>
                <a:ea typeface="Calibri"/>
                <a:cs typeface="Calibri"/>
                <a:sym typeface="Calibri"/>
              </a:rPr>
              <a:t>soprattutto se il diario viene rivisto periodicamente.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Registrazioni video. </a:t>
            </a:r>
            <a:r>
              <a:rPr b="0" i="0" lang="en-US" sz="1200" u="none" cap="none" strike="noStrike">
                <a:solidFill>
                  <a:schemeClr val="dk1"/>
                </a:solidFill>
                <a:latin typeface="Calibri"/>
                <a:ea typeface="Calibri"/>
                <a:cs typeface="Calibri"/>
                <a:sym typeface="Calibri"/>
              </a:rPr>
              <a:t>È possibile non sentirsi a proprio agio con questa modalità all’inizio, ma è uno degli strumenti più potenti ai fini dell’autoriflessione. Vederci insegnare ci </a:t>
            </a:r>
            <a:r>
              <a:rPr b="1" i="0" lang="en-US" sz="1200" u="none" cap="none" strike="noStrike">
                <a:solidFill>
                  <a:schemeClr val="dk1"/>
                </a:solidFill>
                <a:latin typeface="Calibri"/>
                <a:ea typeface="Calibri"/>
                <a:cs typeface="Calibri"/>
                <a:sym typeface="Calibri"/>
              </a:rPr>
              <a:t>offre un nuovo punto di vista </a:t>
            </a:r>
            <a:r>
              <a:rPr b="0" i="0" lang="en-US" sz="1200" u="none" cap="none" strike="noStrike">
                <a:solidFill>
                  <a:schemeClr val="dk1"/>
                </a:solidFill>
                <a:latin typeface="Calibri"/>
                <a:ea typeface="Calibri"/>
                <a:cs typeface="Calibri"/>
                <a:sym typeface="Calibri"/>
              </a:rPr>
              <a:t>sul nostro modo di parlare, muoverci, coinvolgere le e gli studenti e gestire la classe. Possiamo notare cose di cui non ci eravamo accorti sul momento.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Sebbene esistano degli altri strumenti di valutazione, in questa lezione ci concentreremo su quelli di cui le e gli insegnanti possono servirsi senza ricorrere all’aiuto di studenti o altri insegnanti. </a:t>
            </a:r>
            <a:endParaRPr/>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I criteri di valutazione sono delle linee guida strutturate usate per valutare l’efficacia dei metodi di insegnamento e dei risultati di apprendimento. Costituiscono dei parametri per misurare il raggiungimento degli obiettivi di apprendimento, la qualità dei metodi di insegnamento e l’inclusività degli approcci didattici, garantendo che le esigenze delle e degli studenti siano soddisfatte. La loro importanza risiede nella promozione dell’obiettività e nella coerenza delle valutazioni in grado di aiutare il personale docente a individuare i punti di forza e gli aspetti da migliorare e a promuovere degli ambienti di apprendimento inclusivi. Applicando dei criteri di valutazione chiari, il personale docente può migliorare la qualità dell’istruzione e far sì che ogni studente possa accedere a pari opportunità.</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Dedichiamo un momento ad analizzare le principali differenze tra liste di controllo e griglie di valutazione, due strumenti comunemente utilizzati nei processi di valutazione.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Comincia con uno </a:t>
            </a:r>
            <a:r>
              <a:rPr b="1" i="0" lang="en-US" sz="1200" u="none" cap="none" strike="noStrike">
                <a:solidFill>
                  <a:schemeClr val="dk1"/>
                </a:solidFill>
                <a:latin typeface="Calibri"/>
                <a:ea typeface="Calibri"/>
                <a:cs typeface="Calibri"/>
                <a:sym typeface="Calibri"/>
              </a:rPr>
              <a:t>scopo – una lista di controllo </a:t>
            </a:r>
            <a:r>
              <a:rPr b="0" i="0" lang="en-US" sz="1200" u="none" cap="none" strike="noStrike">
                <a:solidFill>
                  <a:schemeClr val="dk1"/>
                </a:solidFill>
                <a:latin typeface="Calibri"/>
                <a:ea typeface="Calibri"/>
                <a:cs typeface="Calibri"/>
                <a:sym typeface="Calibri"/>
              </a:rPr>
              <a:t>di solito viene utilizzata per assicurarsi che attività specifiche siano portate a termine. Le </a:t>
            </a:r>
            <a:r>
              <a:rPr b="1" i="0" lang="en-US" sz="1200" u="none" cap="none" strike="noStrike">
                <a:solidFill>
                  <a:schemeClr val="dk1"/>
                </a:solidFill>
                <a:latin typeface="Calibri"/>
                <a:ea typeface="Calibri"/>
                <a:cs typeface="Calibri"/>
                <a:sym typeface="Calibri"/>
              </a:rPr>
              <a:t>griglie di valutazione, </a:t>
            </a:r>
            <a:r>
              <a:rPr b="0" i="0" lang="en-US" sz="1200" u="none" cap="none" strike="noStrike">
                <a:solidFill>
                  <a:schemeClr val="dk1"/>
                </a:solidFill>
                <a:latin typeface="Calibri"/>
                <a:ea typeface="Calibri"/>
                <a:cs typeface="Calibri"/>
                <a:sym typeface="Calibri"/>
              </a:rPr>
              <a:t>invece, sono utilizzate per valutare la </a:t>
            </a:r>
            <a:r>
              <a:rPr b="1" i="0" lang="en-US" sz="1200" u="none" cap="none" strike="noStrike">
                <a:solidFill>
                  <a:schemeClr val="dk1"/>
                </a:solidFill>
                <a:latin typeface="Calibri"/>
                <a:ea typeface="Calibri"/>
                <a:cs typeface="Calibri"/>
                <a:sym typeface="Calibri"/>
              </a:rPr>
              <a:t>qualità di un lavoro. </a:t>
            </a:r>
            <a:r>
              <a:rPr b="0" i="0" lang="en-US" sz="1200" u="none" cap="none" strike="noStrike">
                <a:solidFill>
                  <a:schemeClr val="dk1"/>
                </a:solidFill>
                <a:latin typeface="Calibri"/>
                <a:ea typeface="Calibri"/>
                <a:cs typeface="Calibri"/>
                <a:sym typeface="Calibri"/>
              </a:rPr>
              <a:t>Aiutano a capire con quanta cura l’attività è stata portata a termine.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concerne la </a:t>
            </a:r>
            <a:r>
              <a:rPr b="1" i="0" lang="en-US" sz="1200" u="none" cap="none" strike="noStrike">
                <a:solidFill>
                  <a:schemeClr val="dk1"/>
                </a:solidFill>
                <a:latin typeface="Calibri"/>
                <a:ea typeface="Calibri"/>
                <a:cs typeface="Calibri"/>
                <a:sym typeface="Calibri"/>
              </a:rPr>
              <a:t>struttura</a:t>
            </a:r>
            <a:r>
              <a:rPr b="0" i="0" lang="en-US" sz="1200" u="none" cap="none" strike="noStrike">
                <a:solidFill>
                  <a:schemeClr val="dk1"/>
                </a:solidFill>
                <a:latin typeface="Calibri"/>
                <a:ea typeface="Calibri"/>
                <a:cs typeface="Calibri"/>
                <a:sym typeface="Calibri"/>
              </a:rPr>
              <a:t>, invece, le </a:t>
            </a:r>
            <a:r>
              <a:rPr b="1" i="0" lang="en-US" sz="1200" u="none" cap="none" strike="noStrike">
                <a:solidFill>
                  <a:schemeClr val="dk1"/>
                </a:solidFill>
                <a:latin typeface="Calibri"/>
                <a:ea typeface="Calibri"/>
                <a:cs typeface="Calibri"/>
                <a:sym typeface="Calibri"/>
              </a:rPr>
              <a:t>liste di controllo </a:t>
            </a:r>
            <a:r>
              <a:rPr b="0" i="0" lang="en-US" sz="1200" u="none" cap="none" strike="noStrike">
                <a:solidFill>
                  <a:schemeClr val="dk1"/>
                </a:solidFill>
                <a:latin typeface="Calibri"/>
                <a:ea typeface="Calibri"/>
                <a:cs typeface="Calibri"/>
                <a:sym typeface="Calibri"/>
              </a:rPr>
              <a:t>sono molto semplici: di solito si tratta di elenchi con delle caselle da spuntare. Le </a:t>
            </a:r>
            <a:r>
              <a:rPr b="1" i="0" lang="en-US" sz="1200" u="none" cap="none" strike="noStrike">
                <a:solidFill>
                  <a:schemeClr val="dk1"/>
                </a:solidFill>
                <a:latin typeface="Calibri"/>
                <a:ea typeface="Calibri"/>
                <a:cs typeface="Calibri"/>
                <a:sym typeface="Calibri"/>
              </a:rPr>
              <a:t>griglie di valutazione</a:t>
            </a:r>
            <a:r>
              <a:rPr b="0" i="0" lang="en-US" sz="1200" u="none" cap="none" strike="noStrike">
                <a:solidFill>
                  <a:schemeClr val="dk1"/>
                </a:solidFill>
                <a:latin typeface="Calibri"/>
                <a:ea typeface="Calibri"/>
                <a:cs typeface="Calibri"/>
                <a:sym typeface="Calibri"/>
              </a:rPr>
              <a:t>, invece, sono molto </a:t>
            </a:r>
            <a:r>
              <a:rPr b="1" i="0" lang="en-US" sz="1200" u="none" cap="none" strike="noStrike">
                <a:solidFill>
                  <a:schemeClr val="dk1"/>
                </a:solidFill>
                <a:latin typeface="Calibri"/>
                <a:ea typeface="Calibri"/>
                <a:cs typeface="Calibri"/>
                <a:sym typeface="Calibri"/>
              </a:rPr>
              <a:t>dettagliate</a:t>
            </a:r>
            <a:r>
              <a:rPr b="0" i="0" lang="en-US" sz="1200" u="none" cap="none" strike="noStrike">
                <a:solidFill>
                  <a:schemeClr val="dk1"/>
                </a:solidFill>
                <a:latin typeface="Calibri"/>
                <a:ea typeface="Calibri"/>
                <a:cs typeface="Calibri"/>
                <a:sym typeface="Calibri"/>
              </a:rPr>
              <a:t>, poiché contengono una lista di criteri e dei livelli di padronanza.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riguarda il </a:t>
            </a:r>
            <a:r>
              <a:rPr b="1" i="0" lang="en-US" sz="1200" u="none" cap="none" strike="noStrike">
                <a:solidFill>
                  <a:schemeClr val="dk1"/>
                </a:solidFill>
                <a:latin typeface="Calibri"/>
                <a:ea typeface="Calibri"/>
                <a:cs typeface="Calibri"/>
                <a:sym typeface="Calibri"/>
              </a:rPr>
              <a:t>tipo di valutazione</a:t>
            </a:r>
            <a:r>
              <a:rPr b="0" i="0" lang="en-US" sz="1200" u="none" cap="none" strike="noStrike">
                <a:solidFill>
                  <a:schemeClr val="dk1"/>
                </a:solidFill>
                <a:latin typeface="Calibri"/>
                <a:ea typeface="Calibri"/>
                <a:cs typeface="Calibri"/>
                <a:sym typeface="Calibri"/>
              </a:rPr>
              <a:t>, le liste di controllo si basano su un criterio </a:t>
            </a:r>
            <a:r>
              <a:rPr b="1" i="0" lang="en-US" sz="1200" u="none" cap="none" strike="noStrike">
                <a:solidFill>
                  <a:schemeClr val="dk1"/>
                </a:solidFill>
                <a:latin typeface="Calibri"/>
                <a:ea typeface="Calibri"/>
                <a:cs typeface="Calibri"/>
                <a:sym typeface="Calibri"/>
              </a:rPr>
              <a:t>binario</a:t>
            </a:r>
            <a:r>
              <a:rPr b="0" i="0" lang="en-US" sz="1200" u="none" cap="none" strike="noStrike">
                <a:solidFill>
                  <a:schemeClr val="dk1"/>
                </a:solidFill>
                <a:latin typeface="Calibri"/>
                <a:ea typeface="Calibri"/>
                <a:cs typeface="Calibri"/>
                <a:sym typeface="Calibri"/>
              </a:rPr>
              <a:t>, ogni elemento della lista è stato affrontato o meno. Le griglie di valutazione, dall’altra parte, si basano su una </a:t>
            </a:r>
            <a:r>
              <a:rPr b="1" i="0" lang="en-US" sz="1200" u="none" cap="none" strike="noStrike">
                <a:solidFill>
                  <a:schemeClr val="dk1"/>
                </a:solidFill>
                <a:latin typeface="Calibri"/>
                <a:ea typeface="Calibri"/>
                <a:cs typeface="Calibri"/>
                <a:sym typeface="Calibri"/>
              </a:rPr>
              <a:t>scala di valutazione </a:t>
            </a:r>
            <a:r>
              <a:rPr b="0" i="0" lang="en-US" sz="1200" u="none" cap="none" strike="noStrike">
                <a:solidFill>
                  <a:schemeClr val="dk1"/>
                </a:solidFill>
                <a:latin typeface="Calibri"/>
                <a:ea typeface="Calibri"/>
                <a:cs typeface="Calibri"/>
                <a:sym typeface="Calibri"/>
              </a:rPr>
              <a:t>che va da eccellente e scarso, a volte riportano anche dei punteggi.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Anche la loro </a:t>
            </a:r>
            <a:r>
              <a:rPr b="1" i="0" lang="en-US" sz="1200" u="none" cap="none" strike="noStrike">
                <a:solidFill>
                  <a:schemeClr val="dk1"/>
                </a:solidFill>
                <a:latin typeface="Calibri"/>
                <a:ea typeface="Calibri"/>
                <a:cs typeface="Calibri"/>
                <a:sym typeface="Calibri"/>
              </a:rPr>
              <a:t>utilità</a:t>
            </a:r>
            <a:r>
              <a:rPr b="0" i="0" lang="en-US" sz="1200" u="none" cap="none" strike="noStrike">
                <a:solidFill>
                  <a:schemeClr val="dk1"/>
                </a:solidFill>
                <a:latin typeface="Calibri"/>
                <a:ea typeface="Calibri"/>
                <a:cs typeface="Calibri"/>
                <a:sym typeface="Calibri"/>
              </a:rPr>
              <a:t> costituisce un elemento di differenziazione. Le liste di controllo sono molto utili per bozze o procedure, perché aiutano a far sì che nulla sfugga. Le griglie di valutazione, invece, sono preziose ai fini della valutazione finale o quando si ha bisogno di fornire un feedback dettagliato e di qualità.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quanto concerne la </a:t>
            </a:r>
            <a:r>
              <a:rPr b="1" i="0" lang="en-US" sz="1200" u="none" cap="none" strike="noStrike">
                <a:solidFill>
                  <a:schemeClr val="dk1"/>
                </a:solidFill>
                <a:latin typeface="Calibri"/>
                <a:ea typeface="Calibri"/>
                <a:cs typeface="Calibri"/>
                <a:sym typeface="Calibri"/>
              </a:rPr>
              <a:t>soggettività, </a:t>
            </a:r>
            <a:r>
              <a:rPr b="0" i="0" lang="en-US" sz="1200" u="none" cap="none" strike="noStrike">
                <a:solidFill>
                  <a:schemeClr val="dk1"/>
                </a:solidFill>
                <a:latin typeface="Calibri"/>
                <a:ea typeface="Calibri"/>
                <a:cs typeface="Calibri"/>
                <a:sym typeface="Calibri"/>
              </a:rPr>
              <a:t>le liste di controllo tendono ad essere </a:t>
            </a:r>
            <a:r>
              <a:rPr b="1" i="0" lang="en-US" sz="1200" u="none" cap="none" strike="noStrike">
                <a:solidFill>
                  <a:schemeClr val="dk1"/>
                </a:solidFill>
                <a:latin typeface="Calibri"/>
                <a:ea typeface="Calibri"/>
                <a:cs typeface="Calibri"/>
                <a:sym typeface="Calibri"/>
              </a:rPr>
              <a:t>oggettive, </a:t>
            </a:r>
            <a:r>
              <a:rPr b="0" i="0" lang="en-US" sz="1200" u="none" cap="none" strike="noStrike">
                <a:solidFill>
                  <a:schemeClr val="dk1"/>
                </a:solidFill>
                <a:latin typeface="Calibri"/>
                <a:ea typeface="Calibri"/>
                <a:cs typeface="Calibri"/>
                <a:sym typeface="Calibri"/>
              </a:rPr>
              <a:t>poiché si basano sul completamento di attività. Le griglie di valutazione possono essere, invece, più </a:t>
            </a:r>
            <a:r>
              <a:rPr b="1" i="0" lang="en-US" sz="1200" u="none" cap="none" strike="noStrike">
                <a:solidFill>
                  <a:schemeClr val="dk1"/>
                </a:solidFill>
                <a:latin typeface="Calibri"/>
                <a:ea typeface="Calibri"/>
                <a:cs typeface="Calibri"/>
                <a:sym typeface="Calibri"/>
              </a:rPr>
              <a:t>soggettive, </a:t>
            </a:r>
            <a:r>
              <a:rPr b="0" i="0" lang="en-US" sz="1200" u="none" cap="none" strike="noStrike">
                <a:solidFill>
                  <a:schemeClr val="dk1"/>
                </a:solidFill>
                <a:latin typeface="Calibri"/>
                <a:ea typeface="Calibri"/>
                <a:cs typeface="Calibri"/>
                <a:sym typeface="Calibri"/>
              </a:rPr>
              <a:t>dal momento che riguardano dei giudizi inerenti alla qualità del lavoro.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Infine, bisogna tenere conto degli </a:t>
            </a:r>
            <a:r>
              <a:rPr b="1" i="0" lang="en-US" sz="1200" u="none" cap="none" strike="noStrike">
                <a:solidFill>
                  <a:schemeClr val="dk1"/>
                </a:solidFill>
                <a:latin typeface="Calibri"/>
                <a:ea typeface="Calibri"/>
                <a:cs typeface="Calibri"/>
                <a:sym typeface="Calibri"/>
              </a:rPr>
              <a:t>usi </a:t>
            </a:r>
            <a:r>
              <a:rPr b="0" i="0" lang="en-US" sz="1200" u="none" cap="none" strike="noStrike">
                <a:solidFill>
                  <a:schemeClr val="dk1"/>
                </a:solidFill>
                <a:latin typeface="Calibri"/>
                <a:ea typeface="Calibri"/>
                <a:cs typeface="Calibri"/>
                <a:sym typeface="Calibri"/>
              </a:rPr>
              <a:t>di ciascuno strumento. La lista di controllo è preferibile quando l’obiettivo è quello di assicurarsi di aver portato a termine ogni attività – come quando si seguono le fasi di un processo. Mentre le </a:t>
            </a:r>
            <a:r>
              <a:rPr b="1" i="0" lang="en-US" sz="1200" u="none" cap="none" strike="noStrike">
                <a:solidFill>
                  <a:schemeClr val="dk1"/>
                </a:solidFill>
                <a:latin typeface="Calibri"/>
                <a:ea typeface="Calibri"/>
                <a:cs typeface="Calibri"/>
                <a:sym typeface="Calibri"/>
              </a:rPr>
              <a:t>griglie di valutazione </a:t>
            </a:r>
            <a:r>
              <a:rPr b="0" i="0" lang="en-US" sz="1200" u="none" cap="none" strike="noStrike">
                <a:solidFill>
                  <a:schemeClr val="dk1"/>
                </a:solidFill>
                <a:latin typeface="Calibri"/>
                <a:ea typeface="Calibri"/>
                <a:cs typeface="Calibri"/>
                <a:sym typeface="Calibri"/>
              </a:rPr>
              <a:t>devono essere adoperate per valutare con quanta cura è stato portato a termine un compito, come dare un voto a un saggio, a una presentazione o a un progetto creativo.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Sebbene, dunque, questi strumenti siano entrambi preziosi, vanno utilizzati per scopi diversi.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0" lvl="0" marL="0" rtl="0" algn="l">
              <a:lnSpc>
                <a:spcPct val="100000"/>
              </a:lnSpc>
              <a:spcBef>
                <a:spcPts val="1200"/>
              </a:spcBef>
              <a:spcAft>
                <a:spcPts val="0"/>
              </a:spcAft>
              <a:buSzPts val="1400"/>
              <a:buNone/>
            </a:pPr>
            <a:r>
              <a:t/>
            </a:r>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Questo diagramma comprende i passaggi per elaborare i criteri di valutazione. Le prossime diapositive illustrano il processo in maniera più dettagliata. </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La prima cosa da fare per elaborare i criteri di valutazione consiste nel definire lo scopo, attraverso una serie di domande, come quelle riportate in questa diapositiva. Ad esempio: “L’insegnante sta integrando efficacemente attività ed esempi pratici? </a:t>
            </a:r>
            <a:endParaRPr/>
          </a:p>
          <a:p>
            <a:pPr indent="0" lvl="0" marL="0" marR="0" rtl="0" algn="l">
              <a:lnSpc>
                <a:spcPct val="100000"/>
              </a:lnSpc>
              <a:spcBef>
                <a:spcPts val="0"/>
              </a:spcBef>
              <a:spcAft>
                <a:spcPts val="0"/>
              </a:spcAft>
              <a:buClr>
                <a:srgbClr val="000000"/>
              </a:buClr>
              <a:buSzPts val="1400"/>
              <a:buFont typeface="Arial"/>
              <a:buNone/>
            </a:pPr>
            <a:r>
              <a:rPr lang="en-US"/>
              <a:t>Questa domanda costituisce la base per elaborare i criteri di valutazione che consentiranno di trovare una risposta adeguata.</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La seconda fase dello sviluppo dei criteri di valutazione consiste nello stabilire dei criteri, a partire dalle domande individuate in precedenza. Ecco alcuni criteri troppo vaghi che il personale docente dovrebbe evitare. </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La seconda fase dello sviluppo dei criteri di valutazione consiste nello stabilire dei criteri, a partire dalle domande individuate in precedenza.</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 ogni criterio sono associate diversi valori. Ad esempio, è possibile rispondere di sì o di no, ma anche elaborare delle scale più complesse. È importante fornire delle spiegazioni </a:t>
            </a:r>
            <a:r>
              <a:rPr b="1" lang="en-US"/>
              <a:t>chiare e precise </a:t>
            </a:r>
            <a:r>
              <a:rPr b="0" lang="en-US"/>
              <a:t>riguardo al modo in cui vengono assegnati i punti. </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È importante definire sempre gli obiettivi di apprendimento e assicurarsi che siano collegati ai criteri di valutazione.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1" marL="546100" rtl="0" algn="l">
              <a:lnSpc>
                <a:spcPct val="90000"/>
              </a:lnSpc>
              <a:spcBef>
                <a:spcPts val="500"/>
              </a:spcBef>
              <a:spcAft>
                <a:spcPts val="0"/>
              </a:spcAft>
              <a:buSzPts val="1800"/>
              <a:buNone/>
            </a:pPr>
            <a:r>
              <a:rPr lang="en-US"/>
              <a:t>È importante verificare che i criteri siano chiari e pratici sottoponendoli all’analisi e alla revisione di una figura esperta e ricercando il feedback da parte di colleghe e colleghi;; testandoli in classe, analizzandoli alla luce dell’autovalutazione. È importante adattare i criteri alla luce di queste valutazioni. </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Nell’ambito del progetto TINKER sono stati già elaborati dei criteri di valutazione per la didattica dell’informatica che fanno riferimento anche all’</a:t>
            </a:r>
            <a:r>
              <a:rPr b="1" i="0" lang="en-US" sz="1200" u="none" cap="none" strike="noStrike">
                <a:solidFill>
                  <a:schemeClr val="dk1"/>
                </a:solidFill>
                <a:latin typeface="Calibri"/>
                <a:ea typeface="Calibri"/>
                <a:cs typeface="Calibri"/>
                <a:sym typeface="Calibri"/>
              </a:rPr>
              <a:t>apprendimento autentico</a:t>
            </a:r>
            <a:r>
              <a:rPr b="0" i="0" lang="en-US" sz="1200" u="none" cap="none" strike="noStrike">
                <a:solidFill>
                  <a:schemeClr val="dk1"/>
                </a:solidFill>
                <a:latin typeface="Calibri"/>
                <a:ea typeface="Calibri"/>
                <a:cs typeface="Calibri"/>
                <a:sym typeface="Calibri"/>
              </a:rPr>
              <a:t> e alla</a:t>
            </a:r>
            <a:r>
              <a:rPr b="1" i="0" lang="en-US" sz="1200" u="none" cap="none" strike="noStrike">
                <a:solidFill>
                  <a:schemeClr val="dk1"/>
                </a:solidFill>
                <a:latin typeface="Calibri"/>
                <a:ea typeface="Calibri"/>
                <a:cs typeface="Calibri"/>
                <a:sym typeface="Calibri"/>
              </a:rPr>
              <a:t> parità di genere</a:t>
            </a:r>
            <a:r>
              <a:rPr b="0" i="0" lang="en-US" sz="1200" u="none" cap="none" strike="noStrike">
                <a:solidFill>
                  <a:schemeClr val="dk1"/>
                </a:solidFill>
                <a:latin typeface="Calibri"/>
                <a:ea typeface="Calibri"/>
                <a:cs typeface="Calibri"/>
                <a:sym typeface="Calibri"/>
              </a:rPr>
              <a:t> e che ne definiscono gli aspetti chiave per incoraggiare il personale docente a prestare attenzione a tali aspetti nel corso delle loro lezioni. Lo </a:t>
            </a:r>
            <a:r>
              <a:rPr b="1" i="0" lang="en-US" sz="1200" u="none" cap="none" strike="noStrike">
                <a:solidFill>
                  <a:schemeClr val="dk1"/>
                </a:solidFill>
                <a:latin typeface="Calibri"/>
                <a:ea typeface="Calibri"/>
                <a:cs typeface="Calibri"/>
                <a:sym typeface="Calibri"/>
              </a:rPr>
              <a:t>strumento di autoriflessione di TINKER</a:t>
            </a:r>
            <a:r>
              <a:rPr b="0" i="0" lang="en-US" sz="1200" u="none" cap="none" strike="noStrike">
                <a:solidFill>
                  <a:schemeClr val="dk1"/>
                </a:solidFill>
                <a:latin typeface="Calibri"/>
                <a:ea typeface="Calibri"/>
                <a:cs typeface="Calibri"/>
                <a:sym typeface="Calibri"/>
              </a:rPr>
              <a:t> prevede che ciascun criterio sia valutato rispondendo con un sì o con un no. </a:t>
            </a:r>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Fornisci alle e agli insegnanti una copia dello strumento di autoriflessione di TINKER </a:t>
            </a:r>
            <a:r>
              <a:rPr b="0" i="0" lang="en-US" sz="1200" u="none" cap="none" strike="noStrike">
                <a:solidFill>
                  <a:schemeClr val="dk1"/>
                </a:solidFill>
                <a:latin typeface="Calibri"/>
                <a:ea typeface="Calibri"/>
                <a:cs typeface="Calibri"/>
                <a:sym typeface="Calibri"/>
              </a:rPr>
              <a:t>e analizzalo insieme al loro per una decina minuti affinché possano </a:t>
            </a:r>
            <a:r>
              <a:rPr b="1" i="0" lang="en-US" sz="1200" u="none" cap="none" strike="noStrike">
                <a:solidFill>
                  <a:schemeClr val="dk1"/>
                </a:solidFill>
                <a:latin typeface="Calibri"/>
                <a:ea typeface="Calibri"/>
                <a:cs typeface="Calibri"/>
                <a:sym typeface="Calibri"/>
              </a:rPr>
              <a:t>imparare a conoscerlo. </a:t>
            </a:r>
            <a:r>
              <a:rPr b="0" i="0" lang="en-US" sz="1200" u="none" cap="none" strike="noStrike">
                <a:solidFill>
                  <a:schemeClr val="dk1"/>
                </a:solidFill>
                <a:latin typeface="Calibri"/>
                <a:ea typeface="Calibri"/>
                <a:cs typeface="Calibri"/>
                <a:sym typeface="Calibri"/>
              </a:rPr>
              <a:t>Chiedi alle e agli insegnanti di esprimere la propria opinione in merito e stimola la discussione ponendo le seguenti domande: </a:t>
            </a:r>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Indicatemi due cose che avete imparato riguardo alle griglie di valutazione (affinché possano ricordarsi il contenuto delle diapositive precedenti e metterlo in relazione con quelle successive).</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Font typeface="Arial"/>
              <a:buAutoNum type="arabicPeriod"/>
            </a:pPr>
            <a:r>
              <a:rPr b="1" i="0" lang="en-US" sz="1200" u="none" cap="none" strike="noStrike">
                <a:solidFill>
                  <a:schemeClr val="dk1"/>
                </a:solidFill>
                <a:latin typeface="Calibri"/>
                <a:ea typeface="Calibri"/>
                <a:cs typeface="Calibri"/>
                <a:sym typeface="Calibri"/>
              </a:rPr>
              <a:t>Cambiereste qualcosa nella griglia di valutazione di TINKER?</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Questo strumento di valutazione può esservi utile nelle vostre attività quotidiane e lo utilizzereste in futuro?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Puoi anche porre le seguenti domande: </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Manca qualcosa? Quali aspetti sono eccessivamente enfatizzati?</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Può essere utile per migliorare la vostra attività didattica?</a:t>
            </a:r>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Quali sfide potrebbero essere collegate all’utilizzo dello strumento?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Di seguito riportiamo i principi di TINKER (così come vengono definiti nello Strumento di autoriflessione).</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Apprendimento autentico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Contesti autentici. </a:t>
            </a:r>
            <a:r>
              <a:rPr b="0" i="0" lang="en-US" sz="1200" u="none" cap="none" strike="noStrike">
                <a:solidFill>
                  <a:schemeClr val="dk1"/>
                </a:solidFill>
                <a:latin typeface="Calibri"/>
                <a:ea typeface="Calibri"/>
                <a:cs typeface="Calibri"/>
                <a:sym typeface="Calibri"/>
              </a:rPr>
              <a:t>L’attività didattica viene svolta all’interno di ambiente virtuale o fisico che riflette il modo in cui le conoscenze sono utilizzate nella vita reale.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Attività e compiti autentici. </a:t>
            </a:r>
            <a:r>
              <a:rPr b="0" i="0" lang="en-US" sz="1200" u="none" cap="none" strike="noStrike">
                <a:solidFill>
                  <a:schemeClr val="dk1"/>
                </a:solidFill>
                <a:latin typeface="Calibri"/>
                <a:ea typeface="Calibri"/>
                <a:cs typeface="Calibri"/>
                <a:sym typeface="Calibri"/>
              </a:rPr>
              <a:t>L’attività didattica prevede il ricorso a dei compiti complessi senza passaggi predefiniti da seguire. Queste attività hanno dei legami con il mondo reale e hanno un carattere interdisciplinare. Richiedono la produzione (e non la mera riproduzione) di contenuti non possono essere risolte sul momento (poiché necessitano di una ricerca).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Modelli di riferimento. </a:t>
            </a:r>
            <a:r>
              <a:rPr b="0" i="0" lang="en-US" sz="1200" u="none" cap="none" strike="noStrike">
                <a:solidFill>
                  <a:schemeClr val="dk1"/>
                </a:solidFill>
                <a:latin typeface="Calibri"/>
                <a:ea typeface="Calibri"/>
                <a:cs typeface="Calibri"/>
                <a:sym typeface="Calibri"/>
              </a:rPr>
              <a:t>L’attività didattica prevede che venga dato l’accesso a modelli di riferimento per permettere alle e agli studenti di vedere come pensano e lavorano professioniste e professionisti, osservare scenari reali, avere l’opportunità di condividere storie.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Ruoli e prospettive multiple. </a:t>
            </a:r>
            <a:r>
              <a:rPr b="0" i="0" lang="en-US" sz="1200" u="none" cap="none" strike="noStrike">
                <a:solidFill>
                  <a:schemeClr val="dk1"/>
                </a:solidFill>
                <a:latin typeface="Calibri"/>
                <a:ea typeface="Calibri"/>
                <a:cs typeface="Calibri"/>
                <a:sym typeface="Calibri"/>
              </a:rPr>
              <a:t>C’è la possibilità di adottare ruoli diversi e vedere le cose da altri punti di vista.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Costruzione collaborativa della conoscenza. </a:t>
            </a:r>
            <a:r>
              <a:rPr b="0" i="0" lang="en-US" sz="1200" u="none" cap="none" strike="noStrike">
                <a:solidFill>
                  <a:schemeClr val="dk1"/>
                </a:solidFill>
                <a:latin typeface="Calibri"/>
                <a:ea typeface="Calibri"/>
                <a:cs typeface="Calibri"/>
                <a:sym typeface="Calibri"/>
              </a:rPr>
              <a:t>I compiti sono rivolti a gruppi, affinché le e gli studenti lavorino a coppie o in squadre, puntando al successo dell’intero gruppo.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Una struttura volta a far sì che le conoscenze inconsce divengano esplicite. </a:t>
            </a:r>
            <a:r>
              <a:rPr b="0" i="0" lang="en-US" sz="1200" u="none" cap="none" strike="noStrike">
                <a:solidFill>
                  <a:schemeClr val="dk1"/>
                </a:solidFill>
                <a:latin typeface="Calibri"/>
                <a:ea typeface="Calibri"/>
                <a:cs typeface="Calibri"/>
                <a:sym typeface="Calibri"/>
              </a:rPr>
              <a:t>Nel corso dell’attività didattica viene data la possibilità di articolare pensieri ed elaborare delle conclusioni, presentare una tesi e raggiungere un accordo attraverso delle interazioni sociali.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Riflessione. </a:t>
            </a:r>
            <a:r>
              <a:rPr b="0" i="0" lang="en-US" sz="1200" u="none" cap="none" strike="noStrike">
                <a:solidFill>
                  <a:schemeClr val="dk1"/>
                </a:solidFill>
                <a:latin typeface="Calibri"/>
                <a:ea typeface="Calibri"/>
                <a:cs typeface="Calibri"/>
                <a:sym typeface="Calibri"/>
              </a:rPr>
              <a:t>L’attività didattica dà l’opportunità di pensare, riflettere e parlare delle scelte fatte nel corso e al termine del processo. </a:t>
            </a:r>
            <a:endParaRPr/>
          </a:p>
          <a:p>
            <a:pPr indent="-228600" lvl="0" marL="457200" marR="0" rtl="0" algn="l">
              <a:lnSpc>
                <a:spcPct val="100000"/>
              </a:lnSpc>
              <a:spcBef>
                <a:spcPts val="0"/>
              </a:spcBef>
              <a:spcAft>
                <a:spcPts val="0"/>
              </a:spcAft>
              <a:buClr>
                <a:srgbClr val="000000"/>
              </a:buClr>
              <a:buSzPts val="1400"/>
              <a:buFont typeface="Arial"/>
              <a:buNone/>
            </a:pPr>
            <a:r>
              <a:rPr b="1" i="1" lang="en-US" sz="1200" u="none" cap="none" strike="noStrike">
                <a:solidFill>
                  <a:schemeClr val="dk1"/>
                </a:solidFill>
                <a:latin typeface="Calibri"/>
                <a:ea typeface="Calibri"/>
                <a:cs typeface="Calibri"/>
                <a:sym typeface="Calibri"/>
              </a:rPr>
              <a:t>Coaching</a:t>
            </a:r>
            <a:r>
              <a:rPr b="1" i="0" lang="en-US" sz="1200" u="none" cap="none" strike="noStrike">
                <a:solidFill>
                  <a:schemeClr val="dk1"/>
                </a:solidFill>
                <a:latin typeface="Calibri"/>
                <a:ea typeface="Calibri"/>
                <a:cs typeface="Calibri"/>
                <a:sym typeface="Calibri"/>
              </a:rPr>
              <a:t> e </a:t>
            </a:r>
            <a:r>
              <a:rPr b="1" i="1" lang="en-US" sz="1200" u="none" cap="none" strike="noStrike">
                <a:solidFill>
                  <a:schemeClr val="dk1"/>
                </a:solidFill>
                <a:latin typeface="Calibri"/>
                <a:ea typeface="Calibri"/>
                <a:cs typeface="Calibri"/>
                <a:sym typeface="Calibri"/>
              </a:rPr>
              <a:t>scaffolding</a:t>
            </a:r>
            <a:r>
              <a:rPr b="1" i="0" lang="en-US" sz="1200" u="none" cap="none" strike="noStrike">
                <a:solidFill>
                  <a:schemeClr val="dk1"/>
                </a:solidFill>
                <a:latin typeface="Calibri"/>
                <a:ea typeface="Calibri"/>
                <a:cs typeface="Calibri"/>
                <a:sym typeface="Calibri"/>
              </a:rPr>
              <a:t>.</a:t>
            </a:r>
            <a:r>
              <a:rPr b="0" i="0" lang="en-US" sz="1200" u="none" cap="none" strike="noStrike">
                <a:solidFill>
                  <a:schemeClr val="dk1"/>
                </a:solidFill>
                <a:latin typeface="Calibri"/>
                <a:ea typeface="Calibri"/>
                <a:cs typeface="Calibri"/>
                <a:sym typeface="Calibri"/>
              </a:rPr>
              <a:t> Nel corso dell’attività didattica l’insegnante è pronta/o a fornire assistenza e indicazioni nei momenti critici allo scopo di attivare dei processi metacognitivi.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Valutazione autentica.</a:t>
            </a:r>
            <a:r>
              <a:rPr b="0" i="0" lang="en-US" sz="1200" u="none" cap="none" strike="noStrike">
                <a:solidFill>
                  <a:schemeClr val="dk1"/>
                </a:solidFill>
                <a:latin typeface="Calibri"/>
                <a:ea typeface="Calibri"/>
                <a:cs typeface="Calibri"/>
                <a:sym typeface="Calibri"/>
              </a:rPr>
              <a:t> La valutazione costituisce parte integrante dell’attività didattica nel corso della quale le e gli studenti si servono di una vasta gamma di competenze per svolgere un compito o creare dei prodotti che vengono valutati in base ai criteri previsti (in linea con l’attività).</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Principi legati alla parità di genere</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Diversità di modelli di ruolo nelle discipline STEM. </a:t>
            </a:r>
            <a:r>
              <a:rPr b="0" i="0" lang="en-US" sz="1200" u="none" cap="none" strike="noStrike">
                <a:solidFill>
                  <a:schemeClr val="dk1"/>
                </a:solidFill>
                <a:latin typeface="Calibri"/>
                <a:ea typeface="Calibri"/>
                <a:cs typeface="Calibri"/>
                <a:sym typeface="Calibri"/>
              </a:rPr>
              <a:t> Il programma fa riferimento a modelli di ruolo femminili o non binari che hanno avuto successo nelle STEM.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Linguaggio e materiale didattico inclusivo in termini di genere. </a:t>
            </a:r>
            <a:r>
              <a:rPr b="0" i="0" lang="en-US" sz="1200" u="none" cap="none" strike="noStrike">
                <a:solidFill>
                  <a:schemeClr val="dk1"/>
                </a:solidFill>
                <a:latin typeface="Calibri"/>
                <a:ea typeface="Calibri"/>
                <a:cs typeface="Calibri"/>
                <a:sym typeface="Calibri"/>
              </a:rPr>
              <a:t>Il materiale didattico messo a disposizione delle e degli studenti non perpetua stereotipi, ma presenta i contenuti in maniera inclusiva anche da un punto di vista linguistico.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Pari partecipazione negli ambienti di apprendimento collaborativi. </a:t>
            </a:r>
            <a:r>
              <a:rPr b="0" i="0" lang="en-US" sz="1200" u="none" cap="none" strike="noStrike">
                <a:solidFill>
                  <a:schemeClr val="dk1"/>
                </a:solidFill>
                <a:latin typeface="Calibri"/>
                <a:ea typeface="Calibri"/>
                <a:cs typeface="Calibri"/>
                <a:sym typeface="Calibri"/>
              </a:rPr>
              <a:t>Le attività sono rivolte a gruppi in modo da far sì che il contributo di ogni studente sia apprezzato.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Interazioni inclusive in classe. </a:t>
            </a:r>
            <a:r>
              <a:rPr b="0" i="0" lang="en-US" sz="1200" u="none" cap="none" strike="noStrike">
                <a:solidFill>
                  <a:schemeClr val="dk1"/>
                </a:solidFill>
                <a:latin typeface="Calibri"/>
                <a:ea typeface="Calibri"/>
                <a:cs typeface="Calibri"/>
                <a:sym typeface="Calibri"/>
              </a:rPr>
              <a:t>Tutte le e tutti gli studenti si sentono apprezzati e sostenuti in classe grazie alle attenzioni che ricevono e al rinforzo positivo.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Applicazioni reali di concetti scientifici.</a:t>
            </a:r>
            <a:r>
              <a:rPr b="0" i="0" lang="en-US" sz="1200" u="none" cap="none" strike="noStrike">
                <a:solidFill>
                  <a:schemeClr val="dk1"/>
                </a:solidFill>
                <a:latin typeface="Calibri"/>
                <a:ea typeface="Calibri"/>
                <a:cs typeface="Calibri"/>
                <a:sym typeface="Calibri"/>
              </a:rPr>
              <a:t> I problemi reali sono integrati nell’attività didattica allo scopo di migliorare la vita delle persone.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Incoraggiare la ricerca e il ricorso alle competenze digitali al di fuori della classe. </a:t>
            </a:r>
            <a:r>
              <a:rPr b="0" i="0" lang="en-US" sz="1200" u="none" cap="none" strike="noStrike">
                <a:solidFill>
                  <a:schemeClr val="dk1"/>
                </a:solidFill>
                <a:latin typeface="Calibri"/>
                <a:ea typeface="Calibri"/>
                <a:cs typeface="Calibri"/>
                <a:sym typeface="Calibri"/>
              </a:rPr>
              <a:t>Vengono fornite delle risorse aggiuntive e dei modelli di ruolo di successo nel campo dell’informatica allo scopo di permettere alle e agli studenti scoperta di ulteriori aspetti del mondo della tecnologia.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Normalizzare il fallimento e incoraggiare la perseveranza.</a:t>
            </a:r>
            <a:r>
              <a:rPr b="0" i="0" lang="en-US" sz="1200" u="none" cap="none" strike="noStrike">
                <a:solidFill>
                  <a:schemeClr val="dk1"/>
                </a:solidFill>
                <a:latin typeface="Calibri"/>
                <a:ea typeface="Calibri"/>
                <a:cs typeface="Calibri"/>
                <a:sym typeface="Calibri"/>
              </a:rPr>
              <a:t> Viene incoraggiata una mentalità aperta alla crescita e resiliente di fronte alle sfide per far comprendere alle e agli studenti che il fallimento è parte integrante del processo di apprendimento.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Diversificazione delle strategie didattiche.</a:t>
            </a:r>
            <a:r>
              <a:rPr b="0" i="0" lang="en-US" sz="1200" u="none" cap="none" strike="noStrike">
                <a:solidFill>
                  <a:schemeClr val="dk1"/>
                </a:solidFill>
                <a:latin typeface="Calibri"/>
                <a:ea typeface="Calibri"/>
                <a:cs typeface="Calibri"/>
                <a:sym typeface="Calibri"/>
              </a:rPr>
              <a:t>  Si incentiva l’adozione di diversi metodi di insegnamento allo scopo di rispondere a stili di apprendimento differenti. Si potrebbe, dunque, utilizzare materiale didattico differente, lezioni interattive e applicazioni pratiche che fanno appello a capacità diverse.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Le e gli insegnanti possono anche adattare i criteri di TINKER ai loro scopi e/o svilupparne di propri seguendo le indicazioni date in questa presentazione.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 </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Svolgi questa attività di gruppo. Incoraggia le e i partecipanti a creare dei criteri per valutare una lezione di informatica. </a:t>
            </a:r>
            <a:endParaRPr/>
          </a:p>
          <a:p>
            <a:pPr indent="0" lvl="0" marL="0" rtl="0" algn="l">
              <a:lnSpc>
                <a:spcPct val="100000"/>
              </a:lnSpc>
              <a:spcBef>
                <a:spcPts val="0"/>
              </a:spcBef>
              <a:spcAft>
                <a:spcPts val="0"/>
              </a:spcAft>
              <a:buSzPts val="1400"/>
              <a:buNone/>
            </a:pPr>
            <a:r>
              <a:rPr lang="en-US"/>
              <a:t>Forma due gruppi: </a:t>
            </a:r>
            <a:endParaRPr/>
          </a:p>
          <a:p>
            <a:pPr indent="-171450" lvl="0" marL="171450" rtl="0" algn="l">
              <a:lnSpc>
                <a:spcPct val="100000"/>
              </a:lnSpc>
              <a:spcBef>
                <a:spcPts val="0"/>
              </a:spcBef>
              <a:spcAft>
                <a:spcPts val="0"/>
              </a:spcAft>
              <a:buSzPts val="1400"/>
              <a:buFont typeface="Calibri"/>
              <a:buChar char="-"/>
            </a:pPr>
            <a:r>
              <a:rPr lang="en-US"/>
              <a:t>Il primo gruppo dovrà creare una griglia di valutazione; </a:t>
            </a:r>
            <a:endParaRPr/>
          </a:p>
          <a:p>
            <a:pPr indent="-171450" lvl="0" marL="171450" rtl="0" algn="l">
              <a:lnSpc>
                <a:spcPct val="100000"/>
              </a:lnSpc>
              <a:spcBef>
                <a:spcPts val="0"/>
              </a:spcBef>
              <a:spcAft>
                <a:spcPts val="0"/>
              </a:spcAft>
              <a:buSzPts val="1400"/>
              <a:buFont typeface="Calibri"/>
              <a:buChar char="-"/>
            </a:pPr>
            <a:r>
              <a:rPr lang="en-US"/>
              <a:t>Il secondo dovrà creare una lista di controllo. </a:t>
            </a:r>
            <a:endParaRPr/>
          </a:p>
          <a:p>
            <a:pPr indent="-82550" lvl="0" marL="171450" rtl="0" algn="l">
              <a:lnSpc>
                <a:spcPct val="100000"/>
              </a:lnSpc>
              <a:spcBef>
                <a:spcPts val="0"/>
              </a:spcBef>
              <a:spcAft>
                <a:spcPts val="0"/>
              </a:spcAft>
              <a:buSzPts val="1400"/>
              <a:buFont typeface="Calibri"/>
              <a:buNone/>
            </a:pPr>
            <a:r>
              <a:t/>
            </a:r>
            <a:endParaRPr/>
          </a:p>
          <a:p>
            <a:pPr indent="0" lvl="0" marL="0" rtl="0" algn="l">
              <a:lnSpc>
                <a:spcPct val="100000"/>
              </a:lnSpc>
              <a:spcBef>
                <a:spcPts val="0"/>
              </a:spcBef>
              <a:spcAft>
                <a:spcPts val="0"/>
              </a:spcAft>
              <a:buSzPts val="1400"/>
              <a:buFont typeface="Calibri"/>
              <a:buNone/>
            </a:pPr>
            <a:r>
              <a:rPr lang="en-US"/>
              <a:t>Questa attività ha una durata di 10 minuti e serve a dare alle e ai partecipanti un’attività pratica relativa alla creazione di criteri di valutazione sul proprio metodo di insegnamento. Prendi in esame gli elenchi sviluppati e incoraggia le e gli insegnanti a servirsene in futuro. </a:t>
            </a:r>
            <a:endParaRPr/>
          </a:p>
          <a:p>
            <a:pPr indent="0" lvl="0" marL="0" rtl="0" algn="l">
              <a:lnSpc>
                <a:spcPct val="100000"/>
              </a:lnSpc>
              <a:spcBef>
                <a:spcPts val="0"/>
              </a:spcBef>
              <a:spcAft>
                <a:spcPts val="0"/>
              </a:spcAft>
              <a:buSzPts val="1400"/>
              <a:buFont typeface="Calibri"/>
              <a:buNone/>
            </a:pPr>
            <a:r>
              <a:rPr lang="en-US"/>
              <a:t>Confronta i risultati (ad es., occorre dedicare più tempo alle griglie di valutazione, benché forniscano informazioni più approfondite, mentre le liste di controllo possono essere elaborate in meno tempo e ci forniscono una panoramica generale, ecc.).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Ecco un esempio dell’attività precedente. </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100">
                <a:latin typeface="Arial"/>
                <a:ea typeface="Arial"/>
                <a:cs typeface="Arial"/>
                <a:sym typeface="Arial"/>
              </a:rPr>
              <a:t>SELFIE </a:t>
            </a:r>
            <a:r>
              <a:rPr b="0" lang="en-US" sz="1100">
                <a:latin typeface="Arial"/>
                <a:ea typeface="Arial"/>
                <a:cs typeface="Arial"/>
                <a:sym typeface="Arial"/>
              </a:rPr>
              <a:t>è uno strumento gratuito volto a promuovere l’autoriflessione, sviluppato dall’Unione europea per aiutare le e gli insegnanti a valutare: </a:t>
            </a:r>
            <a:r>
              <a:rPr b="1" lang="en-US" sz="1100">
                <a:latin typeface="Arial"/>
                <a:ea typeface="Arial"/>
                <a:cs typeface="Arial"/>
                <a:sym typeface="Arial"/>
              </a:rPr>
              <a:t>competenze digitali, strategie didattiche inclusive, </a:t>
            </a:r>
            <a:r>
              <a:rPr b="0" lang="en-US" sz="1100">
                <a:latin typeface="Arial"/>
                <a:ea typeface="Arial"/>
                <a:cs typeface="Arial"/>
                <a:sym typeface="Arial"/>
              </a:rPr>
              <a:t>l’utilizzo della tecnologia a scuola. Dà delle </a:t>
            </a:r>
            <a:r>
              <a:rPr b="1" lang="en-US" sz="1100">
                <a:latin typeface="Arial"/>
                <a:ea typeface="Arial"/>
                <a:cs typeface="Arial"/>
                <a:sym typeface="Arial"/>
              </a:rPr>
              <a:t>indicazioni e delle raccomandazioni </a:t>
            </a:r>
            <a:r>
              <a:rPr b="0" lang="en-US" sz="1100">
                <a:latin typeface="Arial"/>
                <a:ea typeface="Arial"/>
                <a:cs typeface="Arial"/>
                <a:sym typeface="Arial"/>
              </a:rPr>
              <a:t>personalizzate e si basa su un quadro più ampio, in linea con gli obiettivi educative europei. Le e gli insegnanti possono utilizzarlo come griglia di valutazione. Sebbene possa essere utilizzato per valutare molti aspetti dell’attività didattica, le aree F e G del questionario (presentate nella prossima diapositiva) sono particolarmente utili ai fini dell’autovalutazione e possono essere utilizzate e adattate. </a:t>
            </a:r>
            <a:endParaRPr b="1"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La diapositiva presenta le aree F e G dello strumento SELFIE di cui il personale docente può servirsi nella sua forma originaria o adattare alle proprie esigenze. La numerazione è quella originale. Inoltre, SELFIE contiene anche dei questionari che consentono di prendere in esame il punto di vista di presidi e studenti. La scuola può accedere al questionario disponibile all’indirizzo; </a:t>
            </a:r>
            <a:r>
              <a:rPr lang="en-US" sz="1100" u="sng">
                <a:solidFill>
                  <a:schemeClr val="hlink"/>
                </a:solidFill>
                <a:latin typeface="Arial"/>
                <a:ea typeface="Arial"/>
                <a:cs typeface="Arial"/>
                <a:sym typeface="Arial"/>
                <a:hlinkClick r:id="rId2"/>
              </a:rPr>
              <a:t>https://education.ec.europa.eu/selfie/get-started/registration-procedure?pk_source=website&amp;pk_medium=link&amp;pk_campaign=hp&amp;pk_content=hp-start</a:t>
            </a:r>
            <a:r>
              <a:rPr lang="en-US" sz="1100">
                <a:latin typeface="Arial"/>
                <a:ea typeface="Arial"/>
                <a:cs typeface="Arial"/>
                <a:sym typeface="Arial"/>
              </a:rPr>
              <a: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1400"/>
              <a:buNone/>
            </a:pPr>
            <a:r>
              <a:rPr lang="en-US" sz="1100">
                <a:latin typeface="Arial"/>
                <a:ea typeface="Arial"/>
                <a:cs typeface="Arial"/>
                <a:sym typeface="Arial"/>
              </a:rPr>
              <a:t>I diari di apprendimento possono essere compilati al termine di ogni lezione e forniscono al personale docente un’opportunità Preziosa per descrivere esperienze, decisioni e risultati ottenuti in classe. Sviluppando un’abitudine alla riflessione, il personale docente può riuscire a individuare ciò che ha funzionato, ciò che va migliorato, le reazioni della classe e i cambiamenti da apportare in futuro. La profondità della riflessione può variare, da semplici appunti a resoconti più dettagliati, ma la chiave consiste nell’essere costanti, onesti e precisi e rivedere le pagine scritte in passato per osservare i processi e riconoscere eventuali schemi ricorrenti. Questi diari sono particolarmente utili se sono associati a griglie di valutazione o feedback delle e degli studenti, dal momento che consentono di mettere in relazione riflessioni personali e punti di vista esterni, creando un quadro completo dell’approccio didattico adoperato. </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t/>
            </a:r>
            <a:endParaRPr sz="1100">
              <a:latin typeface="Arial"/>
              <a:ea typeface="Arial"/>
              <a:cs typeface="Arial"/>
              <a:sym typeface="Arial"/>
            </a:endParaRPr>
          </a:p>
          <a:p>
            <a:pPr indent="0" lvl="0" marL="0" rtl="0" algn="l">
              <a:lnSpc>
                <a:spcPct val="115000"/>
              </a:lnSpc>
              <a:spcBef>
                <a:spcPts val="1800"/>
              </a:spcBef>
              <a:spcAft>
                <a:spcPts val="0"/>
              </a:spcAft>
              <a:buSzPts val="1400"/>
              <a:buNone/>
            </a:pPr>
            <a:r>
              <a:rPr lang="en-US" sz="1100">
                <a:latin typeface="Arial"/>
                <a:ea typeface="Arial"/>
                <a:cs typeface="Arial"/>
                <a:sym typeface="Arial"/>
              </a:rPr>
              <a:t>L’utilizzo di registrazioni ai fini dell’autovalutazione dà alle e ai docenti la possibilità di osservare il proprio metodo di insegnamento da un nuovo e più obiettivo punto di vista. Quando si insegna, può essere difficile notare tutto quello che accade in classe. Guardando una lezione registrata, l’insegnante può osservare aspetti sottili, ma fondamentali, a cui potrebbe non aver fatto caso nel corso della lazione come il </a:t>
            </a:r>
            <a:r>
              <a:rPr b="1" lang="en-US" sz="1100">
                <a:latin typeface="Arial"/>
                <a:ea typeface="Arial"/>
                <a:cs typeface="Arial"/>
                <a:sym typeface="Arial"/>
              </a:rPr>
              <a:t>linguaggio del corpo, </a:t>
            </a:r>
            <a:r>
              <a:rPr b="0" lang="en-US" sz="1100">
                <a:latin typeface="Arial"/>
                <a:ea typeface="Arial"/>
                <a:cs typeface="Arial"/>
                <a:sym typeface="Arial"/>
              </a:rPr>
              <a:t>il </a:t>
            </a:r>
            <a:r>
              <a:rPr b="1" lang="en-US" sz="1100">
                <a:latin typeface="Arial"/>
                <a:ea typeface="Arial"/>
                <a:cs typeface="Arial"/>
                <a:sym typeface="Arial"/>
              </a:rPr>
              <a:t>grado di coinvolgimento della classe, </a:t>
            </a:r>
            <a:r>
              <a:rPr b="0" lang="en-US" sz="1100">
                <a:latin typeface="Arial"/>
                <a:ea typeface="Arial"/>
                <a:cs typeface="Arial"/>
                <a:sym typeface="Arial"/>
              </a:rPr>
              <a:t>la </a:t>
            </a:r>
            <a:r>
              <a:rPr b="1" lang="en-US" sz="1100">
                <a:latin typeface="Arial"/>
                <a:ea typeface="Arial"/>
                <a:cs typeface="Arial"/>
                <a:sym typeface="Arial"/>
              </a:rPr>
              <a:t>gestione del tempo </a:t>
            </a:r>
            <a:r>
              <a:rPr b="0" i="0" lang="en-US" sz="1100">
                <a:latin typeface="Arial"/>
                <a:ea typeface="Arial"/>
                <a:cs typeface="Arial"/>
                <a:sym typeface="Arial"/>
              </a:rPr>
              <a:t>e </a:t>
            </a:r>
            <a:r>
              <a:rPr b="1" i="0" lang="en-US" sz="1100">
                <a:latin typeface="Arial"/>
                <a:ea typeface="Arial"/>
                <a:cs typeface="Arial"/>
                <a:sym typeface="Arial"/>
              </a:rPr>
              <a:t>la chiarezza delle proprie spiegazioni. </a:t>
            </a:r>
            <a:endParaRPr/>
          </a:p>
          <a:p>
            <a:pPr indent="0" lvl="0" marL="0" rtl="0" algn="l">
              <a:lnSpc>
                <a:spcPct val="115000"/>
              </a:lnSpc>
              <a:spcBef>
                <a:spcPts val="1800"/>
              </a:spcBef>
              <a:spcAft>
                <a:spcPts val="0"/>
              </a:spcAft>
              <a:buSzPts val="1400"/>
              <a:buNone/>
            </a:pPr>
            <a:r>
              <a:rPr b="0" i="0" lang="en-US" sz="1100">
                <a:latin typeface="Arial"/>
                <a:ea typeface="Arial"/>
                <a:cs typeface="Arial"/>
                <a:sym typeface="Arial"/>
              </a:rPr>
              <a:t>La memoria, infatti, può essere selettiva e influenzata dalle emozioni – la registrazione video fornisce un </a:t>
            </a:r>
            <a:r>
              <a:rPr b="1" i="0" lang="en-US" sz="1100">
                <a:latin typeface="Arial"/>
                <a:ea typeface="Arial"/>
                <a:cs typeface="Arial"/>
                <a:sym typeface="Arial"/>
              </a:rPr>
              <a:t>quadro più preciso e dettagliato </a:t>
            </a:r>
            <a:r>
              <a:rPr b="0" i="0" lang="en-US" sz="1100">
                <a:latin typeface="Arial"/>
                <a:ea typeface="Arial"/>
                <a:cs typeface="Arial"/>
                <a:sym typeface="Arial"/>
              </a:rPr>
              <a:t>di quello che è avvenuto nel corso della lezione.. </a:t>
            </a:r>
            <a:endParaRPr/>
          </a:p>
          <a:p>
            <a:pPr indent="0" lvl="0" marL="0" rtl="0" algn="l">
              <a:lnSpc>
                <a:spcPct val="115000"/>
              </a:lnSpc>
              <a:spcBef>
                <a:spcPts val="1800"/>
              </a:spcBef>
              <a:spcAft>
                <a:spcPts val="0"/>
              </a:spcAft>
              <a:buSzPts val="1400"/>
              <a:buNone/>
            </a:pPr>
            <a:r>
              <a:rPr b="0" i="0" lang="en-US" sz="1100">
                <a:latin typeface="Arial"/>
                <a:ea typeface="Arial"/>
                <a:cs typeface="Arial"/>
                <a:sym typeface="Arial"/>
              </a:rPr>
              <a:t>Consente al personale docente di rivedere alcuni momenti della lezione, fermarsi, riflettere e valutare il proprio operato sulla base di ciò che è stato effettivamente detto o fatto. Questo metodo, inoltre, </a:t>
            </a:r>
            <a:r>
              <a:rPr b="1" i="0" lang="en-US" sz="1100">
                <a:latin typeface="Arial"/>
                <a:ea typeface="Arial"/>
                <a:cs typeface="Arial"/>
                <a:sym typeface="Arial"/>
              </a:rPr>
              <a:t>incoraggia una riflessione attenta. </a:t>
            </a:r>
            <a:r>
              <a:rPr b="0" i="0" lang="en-US" sz="1100">
                <a:latin typeface="Arial"/>
                <a:ea typeface="Arial"/>
                <a:cs typeface="Arial"/>
                <a:sym typeface="Arial"/>
              </a:rPr>
              <a:t>Il personale docente può porsi delle domande riguardo a</a:t>
            </a:r>
            <a:r>
              <a:rPr lang="en-US"/>
              <a:t>gli aspetti che hanno funzionato; gli aspetti da migliorare; le reazioni delle e degli studenti il carattere inclusivo e coinvolgente della lezione. Tali domande aiutano ad abituarsi a migliorarsi continuamente e a comprendere meglio l’impatto delle strategie didattiche sull’apprendimento delle e degli studenti. </a:t>
            </a:r>
            <a:endParaRPr/>
          </a:p>
          <a:p>
            <a:pPr indent="0" lvl="0" marL="0" rtl="0" algn="l">
              <a:lnSpc>
                <a:spcPct val="115000"/>
              </a:lnSpc>
              <a:spcBef>
                <a:spcPts val="1800"/>
              </a:spcBef>
              <a:spcAft>
                <a:spcPts val="0"/>
              </a:spcAft>
              <a:buSzPts val="1400"/>
              <a:buNone/>
            </a:pPr>
            <a:r>
              <a:rPr lang="en-US"/>
              <a:t>La visione di più registrazioni nel corso del tempo può permettere di </a:t>
            </a:r>
            <a:r>
              <a:rPr b="1" lang="en-US"/>
              <a:t>individuare degli schemi ricorrenti nello stile di insegnamento, </a:t>
            </a:r>
            <a:r>
              <a:rPr b="0" lang="en-US"/>
              <a:t>fare luce sugli aspetti da migliorare e dimostrare eventuali progressi. Serve anche a prepararsi alle valutazioni, discussioni con mentori o ad attività di pianificazione collaborativa con colleghe e colleghi. </a:t>
            </a:r>
            <a:endParaRPr/>
          </a:p>
          <a:p>
            <a:pPr indent="0" lvl="0" marL="0" rtl="0" algn="l">
              <a:lnSpc>
                <a:spcPct val="115000"/>
              </a:lnSpc>
              <a:spcBef>
                <a:spcPts val="1800"/>
              </a:spcBef>
              <a:spcAft>
                <a:spcPts val="400"/>
              </a:spcAft>
              <a:buSzPts val="1400"/>
              <a:buNone/>
            </a:pPr>
            <a:r>
              <a:t/>
            </a:r>
            <a:endParaRPr b="0"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La procedura relativa all’utilizzo delle videoregistrazioni come strumento di valutazione nel campo dell’insegnamento comincia con la registrazione di parte o dell’intera lezione, una volta ottenuto il consenso di genitori e studenti. Prima di rivedere la registrazione, l’insegnante dovrebbe individuare gli aspetti su cui concentrarsi come, ad esempio, le </a:t>
            </a:r>
            <a:r>
              <a:rPr lang="en-US" sz="1100"/>
              <a:t>tecniche per porre domande, il coinvolgimento della classe, la chiarezza delle spiegazioni. Mentre si guarda il video, è importante tenere a mente delle domande collegate all’aspetto prescelto. Nel corso del processo di analisi, l’insegnante deve prendere appunti o servirsi di una griglia di valutazione sulla base della quale elaborare le proprie riflessioni. Confrontando le registrazioni nel corso del tempo, è possibile individuare i progressi compiuti, nonché gli schemi ricorrenti, in modo da favorire la crescita professionale. </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Benché l’autovalutazione abbia dei chiari benefici, non sempre è facile portarla avanti in maniera costante ed efficace. Molti di questi ostacoli sono di natura pratica ed emotiva – e riconoscerli è il primo passo per superarli. Ecco cinque sfide comuni e delle strategie atte a risolvere queste criticità.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1. Mancanza di tempo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Uno degli ostacoli più comuni è costituito dalla mancanza di tempo. Riflettere sul proprio lavoro può essere considerato un lusso quando si è alle prese con la programmazione delle lezioni, l’insegnamento, la correzione dei compiti e tutte le altre attività che fanno parte della vita del personale docente.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anziché cercare di fare una riflessione articolata al termine di ogni lezione, bisogna ridimensionare le proprie ambizioni. Ci si può servire di pochi spunti – anche 2 o 3 domande – e inserirle nel proprio processo di programmazione delle lezioni. Ad esempio: </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“Che cosa ha funzionato questa settimana? Su quale aspetto potrei lavorare la settimana prossima?”</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2. Paura delle critiche e del fallimento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Una parte del personale docente evita l’autovalutazione per paura dei propri giudizi. Queste persone temono che l’individuazione di un problema possa essere un segno del fatto che non stanno svolgendo bene il proprio lavoro..</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occorre ripensare il processo. L’autovalutazione non è sinonimo di giudizio, ma di crescita. Bisogna chiedersi “</a:t>
            </a:r>
            <a:r>
              <a:rPr b="0" i="1" lang="en-US" sz="1200" u="none" cap="none" strike="noStrike">
                <a:solidFill>
                  <a:schemeClr val="dk1"/>
                </a:solidFill>
                <a:latin typeface="Calibri"/>
                <a:ea typeface="Calibri"/>
                <a:cs typeface="Calibri"/>
                <a:sym typeface="Calibri"/>
              </a:rPr>
              <a:t>Che cosa posso imparare dal mio modo di insegnare?” </a:t>
            </a:r>
            <a:r>
              <a:rPr b="0" i="0" lang="en-US" sz="1200" u="none" cap="none" strike="noStrike">
                <a:solidFill>
                  <a:schemeClr val="dk1"/>
                </a:solidFill>
                <a:latin typeface="Calibri"/>
                <a:ea typeface="Calibri"/>
                <a:cs typeface="Calibri"/>
                <a:sym typeface="Calibri"/>
              </a:rPr>
              <a:t>non </a:t>
            </a:r>
            <a:r>
              <a:rPr b="0" i="1" lang="en-US" sz="1200" u="none" cap="none" strike="noStrike">
                <a:solidFill>
                  <a:schemeClr val="dk1"/>
                </a:solidFill>
                <a:latin typeface="Calibri"/>
                <a:ea typeface="Calibri"/>
                <a:cs typeface="Calibri"/>
                <a:sym typeface="Calibri"/>
              </a:rPr>
              <a:t>“Che cosa ho sbagliato?”</a:t>
            </a:r>
            <a:endParaRPr b="0" i="0" sz="1200" u="none" cap="none" strike="noStrike">
              <a:solidFill>
                <a:schemeClr val="dk1"/>
              </a:solidFill>
              <a:latin typeface="Calibri"/>
              <a:ea typeface="Calibri"/>
              <a:cs typeface="Calibri"/>
              <a:sym typeface="Calibri"/>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3. Criteri o obiettivi poco chiari</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Il personale docente spesso non sa esattamente che cosa dovrebbe valutare, né quali parametri usare.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si può ricorrere a quadri di riferimento come </a:t>
            </a:r>
            <a:r>
              <a:rPr b="1" i="0" lang="en-US" sz="1200" u="none" cap="none" strike="noStrike">
                <a:solidFill>
                  <a:schemeClr val="dk1"/>
                </a:solidFill>
                <a:latin typeface="Calibri"/>
                <a:ea typeface="Calibri"/>
                <a:cs typeface="Calibri"/>
                <a:sym typeface="Calibri"/>
              </a:rPr>
              <a:t>TINKER</a:t>
            </a:r>
            <a:r>
              <a:rPr b="0" i="0" lang="en-US" sz="1200" u="none" cap="none" strike="noStrike">
                <a:solidFill>
                  <a:schemeClr val="dk1"/>
                </a:solidFill>
                <a:latin typeface="Calibri"/>
                <a:ea typeface="Calibri"/>
                <a:cs typeface="Calibri"/>
                <a:sym typeface="Calibri"/>
              </a:rPr>
              <a:t> per dare una struttura più solida al proprio processo di riflessione. Consente di analizzare il proprio metodo di insegnamento in relazione a diversi aspetti (metodi, inclusione, coinvolgimento, applicazione pratica dei concetti, parità, riflessione) e aiuta a concentrarsi su quello che conta realmente.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4. Difficoltà nell’adottare un punto di vista oggettivo</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È difficile vedere con chiarezza il proprio modo di lavorare. Alle volte si possono sottovalutare alcuni aspetti o essere troppo duri con sé stessi..</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è necessario ricorrere ad altri punti di vista. È possibile utilizzare i </a:t>
            </a:r>
            <a:r>
              <a:rPr b="1" i="0" lang="en-US" sz="1200" u="none" cap="none" strike="noStrike">
                <a:solidFill>
                  <a:schemeClr val="dk1"/>
                </a:solidFill>
                <a:latin typeface="Calibri"/>
                <a:ea typeface="Calibri"/>
                <a:cs typeface="Calibri"/>
                <a:sym typeface="Calibri"/>
              </a:rPr>
              <a:t>feedback delle e degli studenti, </a:t>
            </a:r>
            <a:r>
              <a:rPr b="0" i="0" lang="en-US" sz="1200" u="none" cap="none" strike="noStrike">
                <a:solidFill>
                  <a:schemeClr val="dk1"/>
                </a:solidFill>
                <a:latin typeface="Calibri"/>
                <a:ea typeface="Calibri"/>
                <a:cs typeface="Calibri"/>
                <a:sym typeface="Calibri"/>
              </a:rPr>
              <a:t>l’osservazione tra pari o delle registrazioni delle lezioni al fine di confermare o ricevere dei nuovi spunti rispetto alle proprie percezioni. </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Calibri"/>
                <a:ea typeface="Calibri"/>
                <a:cs typeface="Calibri"/>
                <a:sym typeface="Calibri"/>
              </a:rPr>
              <a:t>5. Incapacità di agire sui punti deboli individuati</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Alle volte riflettiamo, individuiamo gli aspetti da migliorare, ma senza fare nulla di concreto. È la vita! </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Strategia:</a:t>
            </a:r>
            <a:r>
              <a:rPr b="0" i="0" lang="en-US" sz="1200" u="none" cap="none" strike="noStrike">
                <a:solidFill>
                  <a:schemeClr val="dk1"/>
                </a:solidFill>
                <a:latin typeface="Calibri"/>
                <a:ea typeface="Calibri"/>
                <a:cs typeface="Calibri"/>
                <a:sym typeface="Calibri"/>
              </a:rPr>
              <a:t> occorre </a:t>
            </a:r>
            <a:r>
              <a:rPr b="1" i="0" lang="en-US" sz="1200" u="none" cap="none" strike="noStrike">
                <a:solidFill>
                  <a:schemeClr val="dk1"/>
                </a:solidFill>
                <a:latin typeface="Calibri"/>
                <a:ea typeface="Calibri"/>
                <a:cs typeface="Calibri"/>
                <a:sym typeface="Calibri"/>
              </a:rPr>
              <a:t>stabilire degli obiettivi piccoli e concreti </a:t>
            </a:r>
            <a:r>
              <a:rPr b="0" i="0" lang="en-US" sz="1200" u="none" cap="none" strike="noStrike">
                <a:solidFill>
                  <a:schemeClr val="dk1"/>
                </a:solidFill>
                <a:latin typeface="Calibri"/>
                <a:ea typeface="Calibri"/>
                <a:cs typeface="Calibri"/>
                <a:sym typeface="Calibri"/>
              </a:rPr>
              <a:t>e verificarli ogni mese o settimana. È necessario poter gestire e rimanere concentrati su questi obiettivi e rivederli ad intervalli regolari.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Parla di questi ostacoli con le e i docenti e chiedi loro se esistono altri aspetti critici. Invitali a condividere le proprie esperienze al riguardo e a indicare delle strategie atte ad ovviare a questi problemi. </a:t>
            </a:r>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Nel corso della lezione abbiamo preso in esame l’importanza dell’autovalutazione dei metodi di insegnamento. Ci siamo concentrati sui criteri di valutazione della didattica dell’informatica. Tra i principali temi presi in esame ricordiamo i criteri di valutazione ed il processo che porta alla loro elaborazione, nonché il loro ruolo ai fini della promozione di metodi di insegnamento efficaci e inclusivi. Le e gli insegnanti hanno imparato a sviluppare delle liste di controllo per le loro classi, puntando sull’inclusione e l’aderenza al mondo reale. Abbiamo introdotto la lista di controllo di TINKER e SELFIE, uno strumento utile ai fini dell’autovalutazione che può essere adattato alle esigenze delle e dei docenti. Infine abbiamo visto altre due tecniche: i diari di apprendimento e le videoregistrazioni delle lezioni.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Abbiamo parlato dei problemi più comuni legati all’autovalutazione dei metodi di insegnamento e suggerito delle strategie atte a risolverli.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Nella prossima lezione approfondiremo l’argomento presentando delle tecniche di valutazione che prevedono il coinvolgimento di studenti e altri insegnanti. I loro spunti aiuteranno ad avere un’idea più chiara del metodo di insegnamento. </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È importante ricordare che una valutazione efficace è un processo costante che si evolve insieme all’insegnante. </a:t>
            </a:r>
            <a:endParaRPr/>
          </a:p>
        </p:txBody>
      </p:sp>
      <p:sp>
        <p:nvSpPr>
          <p:cNvPr id="334" name="Google Shape;334;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2" name="Google Shape;342;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5" name="Google Shape;355;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L’autovalutazione </a:t>
            </a:r>
            <a:r>
              <a:rPr b="0" lang="en-US" sz="1100">
                <a:latin typeface="Arial"/>
                <a:ea typeface="Arial"/>
                <a:cs typeface="Arial"/>
                <a:sym typeface="Arial"/>
              </a:rPr>
              <a:t>è il processo mediante il quale l’insegnante valuta il proprio metodo didattico, le decisioni prese in classe e i comportamenti adottati in relazione a determinati standard e obiettivi. Implica una </a:t>
            </a:r>
            <a:r>
              <a:rPr b="1" lang="en-US" sz="1100">
                <a:latin typeface="Arial"/>
                <a:ea typeface="Arial"/>
                <a:cs typeface="Arial"/>
                <a:sym typeface="Arial"/>
              </a:rPr>
              <a:t>riflessione critica, </a:t>
            </a:r>
            <a:r>
              <a:rPr b="0" lang="en-US" sz="1100">
                <a:latin typeface="Arial"/>
                <a:ea typeface="Arial"/>
                <a:cs typeface="Arial"/>
                <a:sym typeface="Arial"/>
              </a:rPr>
              <a:t>un</a:t>
            </a:r>
            <a:r>
              <a:rPr b="1" lang="en-US" sz="1100">
                <a:latin typeface="Arial"/>
                <a:ea typeface="Arial"/>
                <a:cs typeface="Arial"/>
                <a:sym typeface="Arial"/>
              </a:rPr>
              <a:t> giudizio onesto </a:t>
            </a:r>
            <a:r>
              <a:rPr b="0" lang="en-US" sz="1100">
                <a:latin typeface="Arial"/>
                <a:ea typeface="Arial"/>
                <a:cs typeface="Arial"/>
                <a:sym typeface="Arial"/>
              </a:rPr>
              <a:t>e l’uso di </a:t>
            </a:r>
            <a:r>
              <a:rPr b="1" lang="en-US" sz="1100">
                <a:latin typeface="Arial"/>
                <a:ea typeface="Arial"/>
                <a:cs typeface="Arial"/>
                <a:sym typeface="Arial"/>
              </a:rPr>
              <a:t>strumenti o criteri </a:t>
            </a:r>
            <a:r>
              <a:rPr b="0" lang="en-US" sz="1100">
                <a:latin typeface="Arial"/>
                <a:ea typeface="Arial"/>
                <a:cs typeface="Arial"/>
                <a:sym typeface="Arial"/>
              </a:rPr>
              <a:t>volti a individuare sia i punti di forza che gli aspetti da migliorare. </a:t>
            </a:r>
            <a:endParaRPr/>
          </a:p>
          <a:p>
            <a:pPr indent="0" lvl="0" marL="0" rtl="0" algn="l">
              <a:lnSpc>
                <a:spcPct val="115000"/>
              </a:lnSpc>
              <a:spcBef>
                <a:spcPts val="1200"/>
              </a:spcBef>
              <a:spcAft>
                <a:spcPts val="0"/>
              </a:spcAft>
              <a:buClr>
                <a:schemeClr val="dk1"/>
              </a:buClr>
              <a:buSzPts val="1100"/>
              <a:buFont typeface="Arial"/>
              <a:buNone/>
            </a:pPr>
            <a:r>
              <a:rPr b="0" lang="en-US" sz="1100">
                <a:latin typeface="Arial"/>
                <a:ea typeface="Arial"/>
                <a:cs typeface="Arial"/>
                <a:sym typeface="Arial"/>
              </a:rPr>
              <a:t>Non ci si limita a valutare il rendimento, ma si punta ad aumentare la </a:t>
            </a:r>
            <a:r>
              <a:rPr b="1" lang="en-US" sz="1100">
                <a:latin typeface="Arial"/>
                <a:ea typeface="Arial"/>
                <a:cs typeface="Arial"/>
                <a:sym typeface="Arial"/>
              </a:rPr>
              <a:t>consapevolezza</a:t>
            </a:r>
            <a:r>
              <a:rPr b="0" lang="en-US" sz="1100">
                <a:latin typeface="Arial"/>
                <a:ea typeface="Arial"/>
                <a:cs typeface="Arial"/>
                <a:sym typeface="Arial"/>
              </a:rPr>
              <a:t>, sentirsi </a:t>
            </a:r>
            <a:r>
              <a:rPr b="1" lang="en-US" sz="1100">
                <a:latin typeface="Arial"/>
                <a:ea typeface="Arial"/>
                <a:cs typeface="Arial"/>
                <a:sym typeface="Arial"/>
              </a:rPr>
              <a:t>responsabili della propria crescita </a:t>
            </a:r>
            <a:r>
              <a:rPr b="0" lang="en-US" sz="1100">
                <a:latin typeface="Arial"/>
                <a:ea typeface="Arial"/>
                <a:cs typeface="Arial"/>
                <a:sym typeface="Arial"/>
              </a:rPr>
              <a:t>e incentivare </a:t>
            </a:r>
            <a:r>
              <a:rPr b="1" lang="en-US" sz="1100">
                <a:latin typeface="Arial"/>
                <a:ea typeface="Arial"/>
                <a:cs typeface="Arial"/>
                <a:sym typeface="Arial"/>
              </a:rPr>
              <a:t>l’aggiornamento professionale.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Perché l'autovalutazione nel campo della didattica dell’informatica è più importante </a:t>
            </a:r>
            <a:r>
              <a:rPr b="0" lang="en-US" sz="1100">
                <a:latin typeface="Arial"/>
                <a:ea typeface="Arial"/>
                <a:cs typeface="Arial"/>
                <a:sym typeface="Arial"/>
              </a:rPr>
              <a:t>rispetto ad altri ambiti disciplinari</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L’informatica è una disciplina dinamica e in </a:t>
            </a:r>
            <a:r>
              <a:rPr b="1" lang="en-US" sz="1100">
                <a:latin typeface="Arial"/>
                <a:ea typeface="Arial"/>
                <a:cs typeface="Arial"/>
                <a:sym typeface="Arial"/>
              </a:rPr>
              <a:t>continua evoluzione</a:t>
            </a:r>
            <a:r>
              <a:rPr lang="en-US" sz="1100">
                <a:latin typeface="Arial"/>
                <a:ea typeface="Arial"/>
                <a:cs typeface="Arial"/>
                <a:sym typeface="Arial"/>
              </a:rPr>
              <a:t>. Le tecnologie, gli strumenti, i linguaggi di programmazione, persino il modo in cui approcciamo la risoluzione dei problem, cambia rapidamente. Ciò che era considerato all’avanguardia cinque anni fa oggi sembra datato – questa rapidità ha delle implicazioni dirette sul lavoro delle e degli insegnanti. </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Elenchiamo le ragioni per le quali un’autovalutazione regolare non è solo utile, ma </a:t>
            </a:r>
            <a:r>
              <a:rPr b="1" lang="en-US" sz="1100">
                <a:latin typeface="Arial"/>
                <a:ea typeface="Arial"/>
                <a:cs typeface="Arial"/>
                <a:sym typeface="Arial"/>
              </a:rPr>
              <a:t>necessaria </a:t>
            </a:r>
            <a:r>
              <a:rPr b="0" lang="en-US" sz="1100">
                <a:latin typeface="Arial"/>
                <a:ea typeface="Arial"/>
                <a:cs typeface="Arial"/>
                <a:sym typeface="Arial"/>
              </a:rPr>
              <a:t>in questo contest.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Le tecnologie e i contenuti cambiano rapidamente.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Assistiamo costantemente all’introduzione di nuovi strumenti, linguaggi e ambienti digitali.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 qualità di insegnanti, dobbiamo valutare regolarmente se ciò che insegniamo sia ancora rilevante.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L’autovalutazione ci aiuta a chiederci “</a:t>
            </a:r>
            <a:r>
              <a:rPr i="1" lang="en-US" sz="1100">
                <a:latin typeface="Arial"/>
                <a:ea typeface="Arial"/>
                <a:cs typeface="Arial"/>
                <a:sym typeface="Arial"/>
              </a:rPr>
              <a:t>Sto insegnando quello di cui le e gli studenti hanno davvero bisogno oggi nel mondo digitale?” </a:t>
            </a:r>
            <a:endParaRPr/>
          </a:p>
          <a:p>
            <a:pPr indent="0" lvl="0" marL="158750" rtl="0" algn="l">
              <a:lnSpc>
                <a:spcPct val="115000"/>
              </a:lnSpc>
              <a:spcBef>
                <a:spcPts val="1200"/>
              </a:spcBef>
              <a:spcAft>
                <a:spcPts val="0"/>
              </a:spcAft>
              <a:buClr>
                <a:schemeClr val="dk1"/>
              </a:buClr>
              <a:buSzPts val="1100"/>
              <a:buNone/>
            </a:pPr>
            <a:r>
              <a:rPr b="1" lang="en-US" sz="1300">
                <a:latin typeface="Arial"/>
                <a:ea typeface="Arial"/>
                <a:cs typeface="Arial"/>
                <a:sym typeface="Arial"/>
              </a:rPr>
              <a:t>2. L’informatica richiede chiarezza e capacità dimostrative. </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 differenza di altre discipline in cui i contenuti sono solo teorici, nel campo dell’informatica la componente pratica è essenziale.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Non possiamo limitarci a spiegare come funziona un loop, dobbiamo mostrarlo, programmarlo e individuare dei bug.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L’autovalutazione aiuta il personale docente a riflettere sulla propria capacità di </a:t>
            </a:r>
            <a:r>
              <a:rPr b="1" lang="en-US" sz="1100">
                <a:latin typeface="Arial"/>
                <a:ea typeface="Arial"/>
                <a:cs typeface="Arial"/>
                <a:sym typeface="Arial"/>
              </a:rPr>
              <a:t>equilibrare teoria e pratica. </a:t>
            </a:r>
            <a:br>
              <a:rPr lang="en-US" sz="1100">
                <a:latin typeface="Arial"/>
                <a:ea typeface="Arial"/>
                <a:cs typeface="Arial"/>
                <a:sym typeface="Arial"/>
              </a:rPr>
            </a:br>
            <a:r>
              <a:rPr lang="en-US" sz="1100">
                <a:latin typeface="Arial"/>
                <a:ea typeface="Arial"/>
                <a:cs typeface="Arial"/>
                <a:sym typeface="Arial"/>
              </a:rPr>
              <a:t>Ad esempio: “Did my students just memorize syntax, or did they understand how and when to apply it?”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Gli interessi e il livello di alfabetizzazione digitale delle e degli studenti variano enormemente. </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Alcuni studenti sono molto a loro agio con la tecnologia, altri potrebbero sentirsi intimiditi o non avere accesso a strumenti tecnologici al di fuori della scuola.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Inoltre, il livello di interesse può variare sulla base delle precedenti esperienze, dell’esposizione o dal grado di familiarità con gli ambienti tecnologici. </a:t>
            </a:r>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Ci incoraggia anche a capire se </a:t>
            </a:r>
            <a:r>
              <a:rPr b="1" lang="en-US" sz="1100">
                <a:latin typeface="Arial"/>
                <a:ea typeface="Arial"/>
                <a:cs typeface="Arial"/>
                <a:sym typeface="Arial"/>
              </a:rPr>
              <a:t>le nostre strategie siano inclusive e adattabili </a:t>
            </a:r>
            <a:r>
              <a:rPr b="0" lang="en-US" sz="1100">
                <a:latin typeface="Arial"/>
                <a:ea typeface="Arial"/>
                <a:cs typeface="Arial"/>
                <a:sym typeface="Arial"/>
              </a:rPr>
              <a:t>ai diversi bisogni e background. </a:t>
            </a:r>
            <a:endParaRPr/>
          </a:p>
          <a:p>
            <a:pPr indent="0" lvl="0" marL="158750" rtl="0" algn="l">
              <a:lnSpc>
                <a:spcPct val="115000"/>
              </a:lnSpc>
              <a:spcBef>
                <a:spcPts val="1200"/>
              </a:spcBef>
              <a:spcAft>
                <a:spcPts val="0"/>
              </a:spcAft>
              <a:buClr>
                <a:schemeClr val="dk1"/>
              </a:buClr>
              <a:buSzPts val="1100"/>
              <a:buNone/>
            </a:pPr>
            <a:r>
              <a:rPr b="1" lang="en-US" sz="1300">
                <a:latin typeface="Arial"/>
                <a:ea typeface="Arial"/>
                <a:cs typeface="Arial"/>
                <a:sym typeface="Arial"/>
              </a:rPr>
              <a:t>4. </a:t>
            </a:r>
            <a:r>
              <a:rPr b="1" lang="en-US" sz="1400"/>
              <a:t>Favorisce l’apprendimento autentico e incentrato sullo studente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L’informatica offre l’opportunità di creare delle sessioni </a:t>
            </a:r>
            <a:r>
              <a:rPr b="1" lang="en-US" sz="1100">
                <a:latin typeface="Arial"/>
                <a:ea typeface="Arial"/>
                <a:cs typeface="Arial"/>
                <a:sym typeface="Arial"/>
              </a:rPr>
              <a:t>basate sul </a:t>
            </a:r>
            <a:r>
              <a:rPr b="1" i="1" lang="en-US" sz="1100">
                <a:latin typeface="Arial"/>
                <a:ea typeface="Arial"/>
                <a:cs typeface="Arial"/>
                <a:sym typeface="Arial"/>
              </a:rPr>
              <a:t>project-based learning, </a:t>
            </a:r>
            <a:r>
              <a:rPr b="0" i="0" lang="en-US" sz="1100">
                <a:latin typeface="Arial"/>
                <a:ea typeface="Arial"/>
                <a:cs typeface="Arial"/>
                <a:sym typeface="Arial"/>
              </a:rPr>
              <a:t>che vanno programmate con attenzione</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Un insegnante capace di riflettere è più in grado di capire se:</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le e gli studenti si sentono coinvolti; </a:t>
            </a:r>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l’attività si ricollega a scenari reali; </a:t>
            </a:r>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se le e gli studenti sono liberi di creare. </a:t>
            </a:r>
            <a:endParaRPr/>
          </a:p>
          <a:p>
            <a:pPr indent="0" lvl="1" marL="615950" rtl="0" algn="l">
              <a:lnSpc>
                <a:spcPct val="115000"/>
              </a:lnSpc>
              <a:spcBef>
                <a:spcPts val="0"/>
              </a:spcBef>
              <a:spcAft>
                <a:spcPts val="0"/>
              </a:spcAft>
              <a:buClr>
                <a:schemeClr val="dk1"/>
              </a:buClr>
              <a:buSzPts val="1100"/>
              <a:buNone/>
            </a:pPr>
            <a:r>
              <a:rPr lang="en-US" sz="1100">
                <a:latin typeface="Arial"/>
                <a:ea typeface="Arial"/>
                <a:cs typeface="Arial"/>
                <a:sym typeface="Arial"/>
              </a:rPr>
              <a:t>L’autovalutazione ci consente di capire se siamo in grado di </a:t>
            </a:r>
            <a:r>
              <a:rPr b="1" lang="en-US" sz="1100">
                <a:latin typeface="Arial"/>
                <a:ea typeface="Arial"/>
                <a:cs typeface="Arial"/>
                <a:sym typeface="Arial"/>
              </a:rPr>
              <a:t>incoraggiare la creatività e l’agentività </a:t>
            </a:r>
            <a:r>
              <a:rPr b="0" lang="en-US" sz="1100">
                <a:latin typeface="Arial"/>
                <a:ea typeface="Arial"/>
                <a:cs typeface="Arial"/>
                <a:sym typeface="Arial"/>
              </a:rPr>
              <a:t>in classe.</a:t>
            </a:r>
            <a:endParaRPr/>
          </a:p>
          <a:p>
            <a:pPr indent="0" lvl="0" marL="0" rtl="0" algn="l">
              <a:lnSpc>
                <a:spcPct val="100000"/>
              </a:lnSpc>
              <a:spcBef>
                <a:spcPts val="1200"/>
              </a:spcBef>
              <a:spcAft>
                <a:spcPts val="0"/>
              </a:spcAft>
              <a:buSzPts val="1400"/>
              <a:buNone/>
            </a:pPr>
            <a:r>
              <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Adesso che abbiamo visto per quale ragione l’autovalutazione è così importante nel campo dell’informatica, mettiamola in pratica – partendo da un’attività semplice. Di’ alle e agli insegnanti di pensare a una delle loro </a:t>
            </a:r>
            <a:r>
              <a:rPr b="1" lang="en-US" sz="1100">
                <a:latin typeface="Arial"/>
                <a:ea typeface="Arial"/>
                <a:cs typeface="Arial"/>
                <a:sym typeface="Arial"/>
              </a:rPr>
              <a:t>ultime lezioni </a:t>
            </a:r>
            <a:r>
              <a:rPr lang="en-US" sz="1100">
                <a:latin typeface="Arial"/>
                <a:ea typeface="Arial"/>
                <a:cs typeface="Arial"/>
                <a:sym typeface="Arial"/>
              </a:rPr>
              <a:t>– una lezione di informatica nel corso della quale hanno interagito con la classe, introdotto un concetto o svolto un’attività. Chiedi loro di dedicare qualche minute a buttare giù i loro pensieri e rispondere alle </a:t>
            </a:r>
            <a:r>
              <a:rPr b="1" lang="en-US" sz="1100">
                <a:latin typeface="Arial"/>
                <a:ea typeface="Arial"/>
                <a:cs typeface="Arial"/>
                <a:sym typeface="Arial"/>
              </a:rPr>
              <a:t>seguenti domande</a:t>
            </a:r>
            <a:r>
              <a:rPr lang="en-US" sz="1100">
                <a:latin typeface="Arial"/>
                <a:ea typeface="Arial"/>
                <a:cs typeface="Arial"/>
                <a:sym typeface="Arial"/>
              </a:rPr>
              <a:t>:</a:t>
            </a:r>
            <a:endParaRPr/>
          </a:p>
          <a:p>
            <a:pPr indent="-298450" lvl="0" marL="457200" marR="0" rtl="0" algn="l">
              <a:lnSpc>
                <a:spcPct val="115000"/>
              </a:lnSpc>
              <a:spcBef>
                <a:spcPts val="1200"/>
              </a:spcBef>
              <a:spcAft>
                <a:spcPts val="0"/>
              </a:spcAft>
              <a:buClr>
                <a:schemeClr val="dk1"/>
              </a:buClr>
              <a:buSzPts val="1100"/>
              <a:buFont typeface="Arial"/>
              <a:buAutoNum type="arabicPeriod"/>
            </a:pPr>
            <a:r>
              <a:rPr b="1" lang="en-US" sz="1100"/>
              <a:t>Che cosa ha funzionato nella vostra lezione?</a:t>
            </a:r>
            <a:br>
              <a:rPr b="1" lang="en-US" sz="1100">
                <a:latin typeface="Arial"/>
                <a:ea typeface="Arial"/>
                <a:cs typeface="Arial"/>
                <a:sym typeface="Arial"/>
              </a:rPr>
            </a:br>
            <a:r>
              <a:rPr lang="en-US" sz="1100">
                <a:latin typeface="Arial"/>
                <a:ea typeface="Arial"/>
                <a:cs typeface="Arial"/>
                <a:sym typeface="Arial"/>
              </a:rPr>
              <a:t>– Pensate alle cose che vi fanno inorgoglire di più. Si è trattato del coinvolgimento della classe? La spiegazione di un concetto complesso? L’aver provato qualcosa di innovativo?</a:t>
            </a:r>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Che cosa avreste potuto migliorare?</a:t>
            </a:r>
            <a:br>
              <a:rPr b="1" lang="en-US" sz="1100">
                <a:latin typeface="Arial"/>
                <a:ea typeface="Arial"/>
                <a:cs typeface="Arial"/>
                <a:sym typeface="Arial"/>
              </a:rPr>
            </a:br>
            <a:r>
              <a:rPr lang="en-US" sz="1100">
                <a:latin typeface="Arial"/>
                <a:ea typeface="Arial"/>
                <a:cs typeface="Arial"/>
                <a:sym typeface="Arial"/>
              </a:rPr>
              <a:t>– Forse un’attività non è andata come vi aspettavate oppure degli studenti non erano interessate. Che cosa c’era di sbagliato? </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Come avete risposto ai diversi bisogni di apprendimento?</a:t>
            </a:r>
            <a:br>
              <a:rPr b="1" lang="en-US" sz="1100">
                <a:latin typeface="Arial"/>
                <a:ea typeface="Arial"/>
                <a:cs typeface="Arial"/>
                <a:sym typeface="Arial"/>
              </a:rPr>
            </a:br>
            <a:r>
              <a:rPr lang="en-US" sz="1100">
                <a:latin typeface="Arial"/>
                <a:ea typeface="Arial"/>
                <a:cs typeface="Arial"/>
                <a:sym typeface="Arial"/>
              </a:rPr>
              <a:t>– Riflettete sul sostegno dato alle e agli studenti con diversi livelli di competenze, interessi o </a:t>
            </a:r>
            <a:r>
              <a:rPr i="1" lang="en-US" sz="1100">
                <a:latin typeface="Arial"/>
                <a:ea typeface="Arial"/>
                <a:cs typeface="Arial"/>
                <a:sym typeface="Arial"/>
              </a:rPr>
              <a:t>background. </a:t>
            </a:r>
            <a:r>
              <a:rPr i="0" lang="en-US" sz="1100">
                <a:latin typeface="Arial"/>
                <a:ea typeface="Arial"/>
                <a:cs typeface="Arial"/>
                <a:sym typeface="Arial"/>
              </a:rPr>
              <a:t>Avete offerto varie possibilità di entrare in contatto con i contenuti? Gli esempi che avete fornito erano abbastanza inclusivi? Vi sono stati degli studenti che avrebbero avuto bisogno di altro support? </a:t>
            </a:r>
            <a:endParaRPr/>
          </a:p>
          <a:p>
            <a:pPr indent="0" lvl="0" marL="158750" rtl="0" algn="l">
              <a:lnSpc>
                <a:spcPct val="115000"/>
              </a:lnSpc>
              <a:spcBef>
                <a:spcPts val="0"/>
              </a:spcBef>
              <a:spcAft>
                <a:spcPts val="0"/>
              </a:spcAft>
              <a:buClr>
                <a:schemeClr val="dk1"/>
              </a:buClr>
              <a:buSzPts val="1100"/>
              <a:buNone/>
            </a:pPr>
            <a:r>
              <a:rPr lang="en-US" sz="1100">
                <a:latin typeface="Arial"/>
                <a:ea typeface="Arial"/>
                <a:cs typeface="Arial"/>
                <a:sym typeface="Arial"/>
              </a:rPr>
              <a:t>L’obiettivo dell’attività è quello di far sì che le e gli insegnanti riconoscano che c’è sempre qualcosa da migliorare ed è semplice dimenticarsene. Questa lezione dovrebbe aiutarli fornendo loro degli strumenti di autoriflessione. Dedica 5 minuti all’attività. </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Vediamo insieme </a:t>
            </a:r>
            <a:r>
              <a:rPr b="1" i="0" lang="en-US" sz="1200" u="none" cap="none" strike="noStrike">
                <a:solidFill>
                  <a:schemeClr val="dk1"/>
                </a:solidFill>
                <a:latin typeface="Calibri"/>
                <a:ea typeface="Calibri"/>
                <a:cs typeface="Calibri"/>
                <a:sym typeface="Calibri"/>
              </a:rPr>
              <a:t>che cosa si intende per autoriflessione </a:t>
            </a:r>
            <a:r>
              <a:rPr b="0" i="0" lang="en-US" sz="1200" u="none" cap="none" strike="noStrike">
                <a:solidFill>
                  <a:schemeClr val="dk1"/>
                </a:solidFill>
                <a:latin typeface="Calibri"/>
                <a:ea typeface="Calibri"/>
                <a:cs typeface="Calibri"/>
                <a:sym typeface="Calibri"/>
              </a:rPr>
              <a:t>nel campo dell’insegnamento. Non significa solo pensare “</a:t>
            </a:r>
            <a:r>
              <a:rPr b="0" i="1" lang="en-US" sz="1200" u="none" cap="none" strike="noStrike">
                <a:solidFill>
                  <a:schemeClr val="dk1"/>
                </a:solidFill>
                <a:latin typeface="Calibri"/>
                <a:ea typeface="Calibri"/>
                <a:cs typeface="Calibri"/>
                <a:sym typeface="Calibri"/>
              </a:rPr>
              <a:t>La lezione è andata bene.” </a:t>
            </a:r>
            <a:r>
              <a:rPr b="0" i="0" lang="en-US" sz="1200" u="none" cap="none" strike="noStrike">
                <a:solidFill>
                  <a:schemeClr val="dk1"/>
                </a:solidFill>
                <a:latin typeface="Calibri"/>
                <a:ea typeface="Calibri"/>
                <a:cs typeface="Calibri"/>
                <a:sym typeface="Calibri"/>
              </a:rPr>
              <a:t>È un processo intenzionale e strutturato che ci consente di </a:t>
            </a:r>
            <a:r>
              <a:rPr b="1" i="0" lang="en-US" sz="1200" u="none" cap="none" strike="noStrike">
                <a:solidFill>
                  <a:schemeClr val="dk1"/>
                </a:solidFill>
                <a:latin typeface="Calibri"/>
                <a:ea typeface="Calibri"/>
                <a:cs typeface="Calibri"/>
                <a:sym typeface="Calibri"/>
              </a:rPr>
              <a:t>analizzare le scelte </a:t>
            </a:r>
            <a:r>
              <a:rPr b="0" i="0" lang="en-US" sz="1200" u="none" cap="none" strike="noStrike">
                <a:solidFill>
                  <a:schemeClr val="dk1"/>
                </a:solidFill>
                <a:latin typeface="Calibri"/>
                <a:ea typeface="Calibri"/>
                <a:cs typeface="Calibri"/>
                <a:sym typeface="Calibri"/>
              </a:rPr>
              <a:t>che abbiamo compiuto in classe – che cosa abbiamo programmato, come abbiamo insegnato, come hanno reagito le e gli studenti – e, cosa fondamentale, capire cosa abbiamo imparato.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L’autoriflessione ci invita a </a:t>
            </a:r>
            <a:r>
              <a:rPr b="1" i="0" lang="en-US" sz="1200" u="none" cap="none" strike="noStrike">
                <a:solidFill>
                  <a:schemeClr val="dk1"/>
                </a:solidFill>
                <a:latin typeface="Calibri"/>
                <a:ea typeface="Calibri"/>
                <a:cs typeface="Calibri"/>
                <a:sym typeface="Calibri"/>
              </a:rPr>
              <a:t>fare un passo indietro e a porci delle domande:</a:t>
            </a:r>
            <a:endParaRPr b="0" i="0" sz="1200" u="none" cap="none" strike="noStrike">
              <a:solidFill>
                <a:schemeClr val="dk1"/>
              </a:solidFill>
              <a:latin typeface="Calibri"/>
              <a:ea typeface="Calibri"/>
              <a:cs typeface="Calibri"/>
              <a:sym typeface="Calibri"/>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ha funzionato?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non ha funzionato?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Perché le cose sono andate in quel modo?</a:t>
            </a:r>
            <a:endParaRPr/>
          </a:p>
          <a:p>
            <a:pPr indent="-228600" lvl="0" marL="457200" rtl="0" algn="l">
              <a:lnSpc>
                <a:spcPct val="100000"/>
              </a:lnSpc>
              <a:spcBef>
                <a:spcPts val="0"/>
              </a:spcBef>
              <a:spcAft>
                <a:spcPts val="0"/>
              </a:spcAft>
              <a:buSzPts val="1400"/>
              <a:buFont typeface="Arial"/>
              <a:buChar char="•"/>
            </a:pPr>
            <a:r>
              <a:rPr b="0" i="0" lang="en-US" sz="1200" u="none" cap="none" strike="noStrike">
                <a:solidFill>
                  <a:schemeClr val="dk1"/>
                </a:solidFill>
                <a:latin typeface="Calibri"/>
                <a:ea typeface="Calibri"/>
                <a:cs typeface="Calibri"/>
                <a:sym typeface="Calibri"/>
              </a:rPr>
              <a:t>Che cosa potrei fare diversamente la prossima volta?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Questo processo comporta dei </a:t>
            </a:r>
            <a:r>
              <a:rPr b="1" i="0" lang="en-US" sz="1200" u="none" cap="none" strike="noStrike">
                <a:solidFill>
                  <a:schemeClr val="dk1"/>
                </a:solidFill>
                <a:latin typeface="Calibri"/>
                <a:ea typeface="Calibri"/>
                <a:cs typeface="Calibri"/>
                <a:sym typeface="Calibri"/>
              </a:rPr>
              <a:t>reali miglioramenti </a:t>
            </a:r>
            <a:r>
              <a:rPr b="0" i="0" lang="en-US" sz="1200" u="none" cap="none" strike="noStrike">
                <a:solidFill>
                  <a:schemeClr val="dk1"/>
                </a:solidFill>
                <a:latin typeface="Calibri"/>
                <a:ea typeface="Calibri"/>
                <a:cs typeface="Calibri"/>
                <a:sym typeface="Calibri"/>
              </a:rPr>
              <a:t>nel corso del tempo – perché non ci limitiamo a reagire ai problemi, ma riflettiamo proattivamente. </a:t>
            </a:r>
            <a:endParaRPr/>
          </a:p>
          <a:p>
            <a:pPr indent="-228600" lvl="0" marL="45720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Perché, dunque, questo processo è così importante?</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1. Promuove la crescita professionale</a:t>
            </a:r>
            <a:r>
              <a:rPr b="0" i="0" lang="en-US" sz="1200" u="none" cap="none" strike="noStrike">
                <a:solidFill>
                  <a:schemeClr val="dk1"/>
                </a:solidFill>
                <a:latin typeface="Calibri"/>
                <a:ea typeface="Calibri"/>
                <a:cs typeface="Calibri"/>
                <a:sym typeface="Calibri"/>
              </a:rPr>
              <a:t>.</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 brave insegnanti e i bravi insegnanti non smettono mai di imparare. L’autoriflessione ci aiuta a continuare ad evolverci e a migliorare, senza bisogno di riscontri esterni.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2. Trasforma il nostro modo di insegnare.</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 posto di “insegnare come abbiamo sempre fatto,” cominciamo a compiere delle scelte sulla base delle cose che abbiamo osservato e su cui abbiamo riflettuto. Ciò ci aiuta a creare delle lezioni più rilevanti e incentrate sullo studente.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3. Ci aiuta a riconoscere degli schemi ricorrenti.</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Alle volte alcuni studenti si disinteressano quando le lezioni durano troppo a lungo. Ci sono dei gruppi che hanno dei problemi con le attività collaborative. La riflessione ci aiuta a notare queste tendenze e ad adattarsi. </a:t>
            </a:r>
            <a:endParaRPr/>
          </a:p>
          <a:p>
            <a:pPr indent="-228600" lvl="0" marL="457200" rtl="0" algn="l">
              <a:lnSpc>
                <a:spcPct val="100000"/>
              </a:lnSpc>
              <a:spcBef>
                <a:spcPts val="0"/>
              </a:spcBef>
              <a:spcAft>
                <a:spcPts val="0"/>
              </a:spcAft>
              <a:buSzPts val="1400"/>
              <a:buNone/>
            </a:pPr>
            <a:r>
              <a:rPr b="1" i="0" lang="en-US" sz="1200" u="none" cap="none" strike="noStrike">
                <a:solidFill>
                  <a:schemeClr val="dk1"/>
                </a:solidFill>
                <a:latin typeface="Calibri"/>
                <a:ea typeface="Calibri"/>
                <a:cs typeface="Calibri"/>
                <a:sym typeface="Calibri"/>
              </a:rPr>
              <a:t>4. Favorisce l’inclusività.</a:t>
            </a:r>
            <a:br>
              <a:rPr b="1"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Alle volte, senza accorgercene, potremmo trascurare i bisogni di alcuni studenti – ad esempio, affidandoci sempre allo stesso gruppo di persone, o usando degli esempi in cui non riescono a rivedersi. L’autoriflessione ci aiuta a mettere a fuoco questi problemi. </a:t>
            </a:r>
            <a:endParaRPr/>
          </a:p>
          <a:p>
            <a:pPr indent="0" lvl="0" marL="0" rtl="0" algn="l">
              <a:lnSpc>
                <a:spcPct val="90000"/>
              </a:lnSpc>
              <a:spcBef>
                <a:spcPts val="1200"/>
              </a:spcBef>
              <a:spcAft>
                <a:spcPts val="0"/>
              </a:spcAft>
              <a:buSzPts val="1400"/>
              <a:buNone/>
            </a:pPr>
            <a:r>
              <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g"/><Relationship Id="rId4" Type="http://schemas.openxmlformats.org/officeDocument/2006/relationships/image" Target="../media/image7.png"/><Relationship Id="rId5"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5.png"/><Relationship Id="rId13" Type="http://schemas.openxmlformats.org/officeDocument/2006/relationships/image" Target="../media/image29.png"/><Relationship Id="rId12" Type="http://schemas.openxmlformats.org/officeDocument/2006/relationships/image" Target="../media/image31.png"/><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5.png"/><Relationship Id="rId4" Type="http://schemas.openxmlformats.org/officeDocument/2006/relationships/image" Target="../media/image8.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35.jpg"/><Relationship Id="rId7" Type="http://schemas.openxmlformats.org/officeDocument/2006/relationships/image" Target="../media/image32.png"/><Relationship Id="rId8"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25.png"/><Relationship Id="rId13" Type="http://schemas.openxmlformats.org/officeDocument/2006/relationships/image" Target="../media/image29.png"/><Relationship Id="rId12" Type="http://schemas.openxmlformats.org/officeDocument/2006/relationships/image" Target="../media/image31.png"/><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15.png"/><Relationship Id="rId4" Type="http://schemas.openxmlformats.org/officeDocument/2006/relationships/image" Target="../media/image8.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35.jpg"/><Relationship Id="rId7" Type="http://schemas.openxmlformats.org/officeDocument/2006/relationships/image" Target="../media/image32.png"/><Relationship Id="rId8"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for-teachers" TargetMode="External"/><Relationship Id="rId4" Type="http://schemas.openxmlformats.org/officeDocument/2006/relationships/hyperlink" Target="https://education.ec.europa.eu/selfie" TargetMode="External"/><Relationship Id="rId5" Type="http://schemas.openxmlformats.org/officeDocument/2006/relationships/hyperlink" Target="https://education.ec.europa.eu/selfie"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31.png"/><Relationship Id="rId10" Type="http://schemas.openxmlformats.org/officeDocument/2006/relationships/image" Target="../media/image11.png"/><Relationship Id="rId13" Type="http://schemas.openxmlformats.org/officeDocument/2006/relationships/hyperlink" Target="https://tinker-project.eu/elearning/" TargetMode="External"/><Relationship Id="rId12" Type="http://schemas.openxmlformats.org/officeDocument/2006/relationships/image" Target="../media/image29.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25.png"/><Relationship Id="rId15" Type="http://schemas.openxmlformats.org/officeDocument/2006/relationships/hyperlink" Target="https://creativecommons.org/licenses/by-nc-nd/4.0/" TargetMode="External"/><Relationship Id="rId14" Type="http://schemas.openxmlformats.org/officeDocument/2006/relationships/image" Target="../media/image38.png"/><Relationship Id="rId5" Type="http://schemas.openxmlformats.org/officeDocument/2006/relationships/image" Target="../media/image35.jpg"/><Relationship Id="rId6" Type="http://schemas.openxmlformats.org/officeDocument/2006/relationships/image" Target="../media/image32.png"/><Relationship Id="rId7" Type="http://schemas.openxmlformats.org/officeDocument/2006/relationships/image" Target="../media/image10.png"/><Relationship Id="rId8"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69444"/>
              <a:buNone/>
            </a:pPr>
            <a:r>
              <a:rPr lang="en-US"/>
              <a:t>WP3: Formazione del personale docente per una didattica dell’informatica autentica e inclusiva in termini di genere </a:t>
            </a:r>
            <a:endParaRPr/>
          </a:p>
        </p:txBody>
      </p:sp>
      <p:sp>
        <p:nvSpPr>
          <p:cNvPr id="85" name="Google Shape;85;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lnSpcReduction="10000"/>
          </a:bodyPr>
          <a:lstStyle/>
          <a:p>
            <a:pPr indent="-406400" lvl="0" marL="457200" rtl="0" algn="l">
              <a:lnSpc>
                <a:spcPct val="90000"/>
              </a:lnSpc>
              <a:spcBef>
                <a:spcPts val="1000"/>
              </a:spcBef>
              <a:spcAft>
                <a:spcPts val="0"/>
              </a:spcAft>
              <a:buSzPts val="1600"/>
              <a:buNone/>
            </a:pPr>
            <a:r>
              <a:rPr lang="en-US"/>
              <a:t>Corso di formazione di TINKER per le scuole primarie </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Principi chiave di un'autovalutazione efficace</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t/>
            </a:r>
            <a:endParaRPr b="1" sz="1500"/>
          </a:p>
          <a:p>
            <a:pPr indent="0" lvl="0" marL="0" rtl="0" algn="l">
              <a:lnSpc>
                <a:spcPct val="115000"/>
              </a:lnSpc>
              <a:spcBef>
                <a:spcPts val="1200"/>
              </a:spcBef>
              <a:spcAft>
                <a:spcPts val="0"/>
              </a:spcAft>
              <a:buSzPts val="2200"/>
              <a:buNone/>
            </a:pPr>
            <a:r>
              <a:rPr lang="en-US"/>
              <a:t>✅ </a:t>
            </a:r>
            <a:r>
              <a:rPr b="1" lang="en-US"/>
              <a:t>Pensata</a:t>
            </a:r>
            <a:endParaRPr b="1"/>
          </a:p>
          <a:p>
            <a:pPr indent="-260350" lvl="0" marL="457200" rtl="0" algn="l">
              <a:lnSpc>
                <a:spcPct val="115000"/>
              </a:lnSpc>
              <a:spcBef>
                <a:spcPts val="1200"/>
              </a:spcBef>
              <a:spcAft>
                <a:spcPts val="0"/>
              </a:spcAft>
              <a:buClr>
                <a:srgbClr val="000000"/>
              </a:buClr>
              <a:buSzPts val="500"/>
              <a:buChar char="●"/>
            </a:pPr>
            <a:r>
              <a:rPr lang="en-US" sz="1500"/>
              <a:t>Collegata a criteri, standard e parametri di riferimento</a:t>
            </a:r>
            <a:endParaRPr sz="1500"/>
          </a:p>
          <a:p>
            <a:pPr indent="0" lvl="0" marL="0" rtl="0" algn="l">
              <a:lnSpc>
                <a:spcPct val="115000"/>
              </a:lnSpc>
              <a:spcBef>
                <a:spcPts val="1200"/>
              </a:spcBef>
              <a:spcAft>
                <a:spcPts val="0"/>
              </a:spcAft>
              <a:buSzPts val="2200"/>
              <a:buNone/>
            </a:pPr>
            <a:r>
              <a:rPr lang="en-US"/>
              <a:t>✅ </a:t>
            </a:r>
            <a:r>
              <a:rPr b="1" lang="en-US"/>
              <a:t>Strutturata</a:t>
            </a:r>
            <a:endParaRPr b="1"/>
          </a:p>
          <a:p>
            <a:pPr indent="-260350" lvl="0" marL="457200" rtl="0" algn="l">
              <a:lnSpc>
                <a:spcPct val="115000"/>
              </a:lnSpc>
              <a:spcBef>
                <a:spcPts val="1200"/>
              </a:spcBef>
              <a:spcAft>
                <a:spcPts val="0"/>
              </a:spcAft>
              <a:buClr>
                <a:srgbClr val="000000"/>
              </a:buClr>
              <a:buSzPts val="500"/>
              <a:buChar char="●"/>
            </a:pPr>
            <a:r>
              <a:rPr lang="en-US" sz="1500"/>
              <a:t>Supportata da strumenti come griglie di valutazione e diari di apprendimento</a:t>
            </a:r>
            <a:endParaRPr sz="1500"/>
          </a:p>
          <a:p>
            <a:pPr indent="-260350" lvl="0" marL="457200" rtl="0" algn="l">
              <a:lnSpc>
                <a:spcPct val="115000"/>
              </a:lnSpc>
              <a:spcBef>
                <a:spcPts val="0"/>
              </a:spcBef>
              <a:spcAft>
                <a:spcPts val="0"/>
              </a:spcAft>
              <a:buClr>
                <a:srgbClr val="000000"/>
              </a:buClr>
              <a:buSzPts val="500"/>
              <a:buChar char="●"/>
            </a:pPr>
            <a:r>
              <a:rPr lang="en-US" sz="1500"/>
              <a:t>Consente di evitare le impressioni generali per puntare su dati pratici</a:t>
            </a:r>
            <a:endParaRPr sz="1500"/>
          </a:p>
          <a:p>
            <a:pPr indent="0" lvl="0" marL="0" rtl="0" algn="l">
              <a:lnSpc>
                <a:spcPct val="115000"/>
              </a:lnSpc>
              <a:spcBef>
                <a:spcPts val="1200"/>
              </a:spcBef>
              <a:spcAft>
                <a:spcPts val="0"/>
              </a:spcAft>
              <a:buSzPts val="2200"/>
              <a:buNone/>
            </a:pPr>
            <a:r>
              <a:rPr lang="en-US"/>
              <a:t>✅ </a:t>
            </a:r>
            <a:r>
              <a:rPr b="1" lang="en-US"/>
              <a:t>Continua</a:t>
            </a:r>
            <a:endParaRPr b="1"/>
          </a:p>
          <a:p>
            <a:pPr indent="-260350" lvl="0" marL="457200" rtl="0" algn="l">
              <a:lnSpc>
                <a:spcPct val="115000"/>
              </a:lnSpc>
              <a:spcBef>
                <a:spcPts val="1200"/>
              </a:spcBef>
              <a:spcAft>
                <a:spcPts val="0"/>
              </a:spcAft>
              <a:buClr>
                <a:srgbClr val="000000"/>
              </a:buClr>
              <a:buSzPts val="500"/>
              <a:buChar char="●"/>
            </a:pPr>
            <a:r>
              <a:rPr lang="en-US" sz="1500"/>
              <a:t>Non è un’attività una tantum, ma fa parte del processo di insegnamento</a:t>
            </a:r>
            <a:endParaRPr sz="1500"/>
          </a:p>
          <a:p>
            <a:pPr indent="-260350" lvl="0" marL="457200" rtl="0" algn="l">
              <a:lnSpc>
                <a:spcPct val="115000"/>
              </a:lnSpc>
              <a:spcBef>
                <a:spcPts val="0"/>
              </a:spcBef>
              <a:spcAft>
                <a:spcPts val="0"/>
              </a:spcAft>
              <a:buClr>
                <a:srgbClr val="000000"/>
              </a:buClr>
              <a:buSzPts val="500"/>
              <a:buChar char="●"/>
            </a:pPr>
            <a:r>
              <a:rPr lang="en-US" sz="1500"/>
              <a:t>Aiuta il personale docente a misurare i propri progressi. </a:t>
            </a:r>
            <a:endParaRPr sz="1500"/>
          </a:p>
          <a:p>
            <a:pPr indent="0" lvl="0" marL="0" rtl="0" algn="l">
              <a:lnSpc>
                <a:spcPct val="115000"/>
              </a:lnSpc>
              <a:spcBef>
                <a:spcPts val="1200"/>
              </a:spcBef>
              <a:spcAft>
                <a:spcPts val="0"/>
              </a:spcAft>
              <a:buSzPts val="2200"/>
              <a:buNone/>
            </a:pPr>
            <a:r>
              <a:rPr lang="en-US"/>
              <a:t>✅ </a:t>
            </a:r>
            <a:r>
              <a:rPr b="1" lang="en-US"/>
              <a:t>Costruttiva</a:t>
            </a:r>
            <a:endParaRPr b="1"/>
          </a:p>
          <a:p>
            <a:pPr indent="-260350" lvl="0" marL="457200" rtl="0" algn="l">
              <a:lnSpc>
                <a:spcPct val="115000"/>
              </a:lnSpc>
              <a:spcBef>
                <a:spcPts val="1200"/>
              </a:spcBef>
              <a:spcAft>
                <a:spcPts val="0"/>
              </a:spcAft>
              <a:buClr>
                <a:srgbClr val="000000"/>
              </a:buClr>
              <a:buSzPts val="500"/>
              <a:buChar char="●"/>
            </a:pPr>
            <a:r>
              <a:rPr lang="en-US" sz="1500"/>
              <a:t>Basata sulla crescita, non sulla ricerca della perfezione, e volta a individuare i prossimi passaggi, non solo i punti deboli. </a:t>
            </a:r>
            <a:endParaRPr sz="1500"/>
          </a:p>
          <a:p>
            <a:pPr indent="0" lvl="0" marL="0" rtl="0" algn="l">
              <a:lnSpc>
                <a:spcPct val="115000"/>
              </a:lnSpc>
              <a:spcBef>
                <a:spcPts val="1200"/>
              </a:spcBef>
              <a:spcAft>
                <a:spcPts val="0"/>
              </a:spcAft>
              <a:buSzPts val="2200"/>
              <a:buNone/>
            </a:pPr>
            <a:r>
              <a:rPr lang="en-US"/>
              <a:t>✅ </a:t>
            </a:r>
            <a:r>
              <a:rPr b="1" lang="en-US"/>
              <a:t>Inclusiva</a:t>
            </a:r>
            <a:endParaRPr b="1"/>
          </a:p>
          <a:p>
            <a:pPr indent="-260350" lvl="0" marL="457200" rtl="0" algn="l">
              <a:lnSpc>
                <a:spcPct val="115000"/>
              </a:lnSpc>
              <a:spcBef>
                <a:spcPts val="1200"/>
              </a:spcBef>
              <a:spcAft>
                <a:spcPts val="0"/>
              </a:spcAft>
              <a:buClr>
                <a:srgbClr val="000000"/>
              </a:buClr>
              <a:buSzPts val="500"/>
              <a:buChar char="●"/>
            </a:pPr>
            <a:r>
              <a:rPr lang="en-US" sz="1500"/>
              <a:t>Abbraccia punti di vista multipli: riflessioni personali, </a:t>
            </a:r>
            <a:r>
              <a:rPr i="1" lang="en-US" sz="1500"/>
              <a:t>feedback </a:t>
            </a:r>
            <a:r>
              <a:rPr lang="en-US" sz="1500"/>
              <a:t>delle e degli studenti e critiche di altri docenti. </a:t>
            </a:r>
            <a:endParaRPr sz="1500"/>
          </a:p>
          <a:p>
            <a:pPr indent="-260350" lvl="0" marL="457200" rtl="0" algn="l">
              <a:lnSpc>
                <a:spcPct val="115000"/>
              </a:lnSpc>
              <a:spcBef>
                <a:spcPts val="0"/>
              </a:spcBef>
              <a:spcAft>
                <a:spcPts val="0"/>
              </a:spcAft>
              <a:buClr>
                <a:srgbClr val="000000"/>
              </a:buClr>
              <a:buSzPts val="500"/>
              <a:buChar char="●"/>
            </a:pPr>
            <a:r>
              <a:rPr lang="en-US" sz="1500"/>
              <a:t>Favorisce la creazione di una classe in cui il feedback e l’analisi costituiscano la norma sia per le e gli studenti che per il personale docente. </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Strumenti per l'autovalutazione dell'attività didattica</a:t>
            </a:r>
            <a:endParaRPr/>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Strumenti di cui le e gli insegnanti possono servirsi ai fini dell'autovalutazione: </a:t>
            </a:r>
            <a:br>
              <a:rPr lang="en-US"/>
            </a:br>
            <a:endParaRPr/>
          </a:p>
          <a:p>
            <a:pPr indent="-387350" lvl="1" marL="914400" rtl="0" algn="l">
              <a:lnSpc>
                <a:spcPct val="90000"/>
              </a:lnSpc>
              <a:spcBef>
                <a:spcPts val="0"/>
              </a:spcBef>
              <a:spcAft>
                <a:spcPts val="0"/>
              </a:spcAft>
              <a:buSzPts val="2500"/>
              <a:buChar char="•"/>
            </a:pPr>
            <a:r>
              <a:rPr lang="en-US" sz="2500"/>
              <a:t>criteri e griglie di valutazione e liste di controllo;</a:t>
            </a:r>
            <a:endParaRPr/>
          </a:p>
          <a:p>
            <a:pPr indent="-387350" lvl="1" marL="914400" rtl="0" algn="l">
              <a:lnSpc>
                <a:spcPct val="90000"/>
              </a:lnSpc>
              <a:spcBef>
                <a:spcPts val="0"/>
              </a:spcBef>
              <a:spcAft>
                <a:spcPts val="0"/>
              </a:spcAft>
              <a:buSzPts val="2500"/>
              <a:buChar char="•"/>
            </a:pPr>
            <a:r>
              <a:rPr lang="en-US" sz="2500"/>
              <a:t>diari di autovalutazione e di apprendimento;</a:t>
            </a:r>
            <a:endParaRPr/>
          </a:p>
          <a:p>
            <a:pPr indent="-387350" lvl="1" marL="914400" rtl="0" algn="l">
              <a:lnSpc>
                <a:spcPct val="90000"/>
              </a:lnSpc>
              <a:spcBef>
                <a:spcPts val="0"/>
              </a:spcBef>
              <a:spcAft>
                <a:spcPts val="0"/>
              </a:spcAft>
              <a:buSzPts val="2500"/>
              <a:buChar char="•"/>
            </a:pPr>
            <a:r>
              <a:rPr lang="en-US" sz="2500"/>
              <a:t>l'autovalutazione mediante la videoregistrazione delle lezioni.</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Criteri e griglie di valutazione e liste di controllo</a:t>
            </a:r>
            <a:endParaRPr/>
          </a:p>
        </p:txBody>
      </p:sp>
      <p:sp>
        <p:nvSpPr>
          <p:cNvPr id="173" name="Google Shape;173;g347aa63ff27_0_11"/>
          <p:cNvSpPr txBox="1"/>
          <p:nvPr>
            <p:ph idx="1" type="body"/>
          </p:nvPr>
        </p:nvSpPr>
        <p:spPr>
          <a:xfrm>
            <a:off x="97971" y="881743"/>
            <a:ext cx="7217229"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Che cosa sono i criteri di valutazione?</a:t>
            </a:r>
            <a:endParaRPr/>
          </a:p>
          <a:p>
            <a:pPr indent="-285750" lvl="1" marL="857250" rtl="0" algn="l">
              <a:lnSpc>
                <a:spcPct val="90000"/>
              </a:lnSpc>
              <a:spcBef>
                <a:spcPts val="500"/>
              </a:spcBef>
              <a:spcAft>
                <a:spcPts val="0"/>
              </a:spcAft>
              <a:buSzPts val="1800"/>
              <a:buFont typeface="Arial"/>
              <a:buChar char="•"/>
            </a:pPr>
            <a:r>
              <a:rPr b="1" lang="en-US"/>
              <a:t>Linee guida specifiche </a:t>
            </a:r>
            <a:r>
              <a:rPr lang="en-US"/>
              <a:t>usate per </a:t>
            </a:r>
            <a:r>
              <a:rPr b="1" lang="en-US"/>
              <a:t>valutare l’efficacia </a:t>
            </a:r>
            <a:r>
              <a:rPr lang="en-US"/>
              <a:t>dei metodi didattici utilizzati. </a:t>
            </a:r>
            <a:endParaRPr/>
          </a:p>
          <a:p>
            <a:pPr indent="-285750" lvl="1" marL="857250" rtl="0" algn="l">
              <a:lnSpc>
                <a:spcPct val="90000"/>
              </a:lnSpc>
              <a:spcBef>
                <a:spcPts val="500"/>
              </a:spcBef>
              <a:spcAft>
                <a:spcPts val="0"/>
              </a:spcAft>
              <a:buSzPts val="1800"/>
              <a:buFont typeface="Arial"/>
              <a:buChar char="•"/>
            </a:pPr>
            <a:r>
              <a:rPr lang="en-US"/>
              <a:t>Costituiscono dei parametri per misurare</a:t>
            </a:r>
            <a:endParaRPr/>
          </a:p>
          <a:p>
            <a:pPr indent="-285750" lvl="2" marL="1428750" rtl="0" algn="l">
              <a:lnSpc>
                <a:spcPct val="90000"/>
              </a:lnSpc>
              <a:spcBef>
                <a:spcPts val="500"/>
              </a:spcBef>
              <a:spcAft>
                <a:spcPts val="0"/>
              </a:spcAft>
              <a:buSzPts val="1120"/>
              <a:buFont typeface="Arial"/>
              <a:buChar char="•"/>
            </a:pPr>
            <a:r>
              <a:rPr lang="en-US" sz="1400"/>
              <a:t>il raggiungimento degli obiettivi di apprendimento; </a:t>
            </a:r>
            <a:endParaRPr/>
          </a:p>
          <a:p>
            <a:pPr indent="-285750" lvl="2" marL="1428750" rtl="0" algn="l">
              <a:lnSpc>
                <a:spcPct val="90000"/>
              </a:lnSpc>
              <a:spcBef>
                <a:spcPts val="500"/>
              </a:spcBef>
              <a:spcAft>
                <a:spcPts val="0"/>
              </a:spcAft>
              <a:buSzPts val="1120"/>
              <a:buFont typeface="Arial"/>
              <a:buChar char="•"/>
            </a:pPr>
            <a:r>
              <a:rPr lang="en-US" sz="1400"/>
              <a:t>la qualità dei metodi di insegnamento; </a:t>
            </a:r>
            <a:endParaRPr/>
          </a:p>
          <a:p>
            <a:pPr indent="-285750" lvl="2" marL="1428750" rtl="0" algn="l">
              <a:lnSpc>
                <a:spcPct val="90000"/>
              </a:lnSpc>
              <a:spcBef>
                <a:spcPts val="500"/>
              </a:spcBef>
              <a:spcAft>
                <a:spcPts val="0"/>
              </a:spcAft>
              <a:buSzPts val="1120"/>
              <a:buFont typeface="Arial"/>
              <a:buChar char="•"/>
            </a:pPr>
            <a:r>
              <a:rPr lang="en-US" sz="1400"/>
              <a:t>la capacità di rispondere ai bisogni di apprendimento di ogni studente. </a:t>
            </a:r>
            <a:br>
              <a:rPr lang="en-US" sz="1400"/>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A che cosa servono? </a:t>
            </a:r>
            <a:endParaRPr/>
          </a:p>
          <a:p>
            <a:pPr indent="-285750" lvl="1" marL="857250" rtl="0" algn="l">
              <a:lnSpc>
                <a:spcPct val="90000"/>
              </a:lnSpc>
              <a:spcBef>
                <a:spcPts val="500"/>
              </a:spcBef>
              <a:spcAft>
                <a:spcPts val="0"/>
              </a:spcAft>
              <a:buSzPts val="1800"/>
              <a:buFont typeface="Arial"/>
              <a:buChar char="•"/>
            </a:pPr>
            <a:r>
              <a:rPr lang="en-US"/>
              <a:t>Garantire obiettività e Costanza nelle valutazioni. </a:t>
            </a:r>
            <a:endParaRPr/>
          </a:p>
          <a:p>
            <a:pPr indent="-285750" lvl="1" marL="857250" rtl="0" algn="l">
              <a:lnSpc>
                <a:spcPct val="90000"/>
              </a:lnSpc>
              <a:spcBef>
                <a:spcPts val="500"/>
              </a:spcBef>
              <a:spcAft>
                <a:spcPts val="0"/>
              </a:spcAft>
              <a:buSzPts val="1800"/>
              <a:buFont typeface="Arial"/>
              <a:buChar char="•"/>
            </a:pPr>
            <a:r>
              <a:rPr lang="en-US"/>
              <a:t>Aiutare le e gli insegnanti a individuare punti di forza e aspetti da migliorare. </a:t>
            </a:r>
            <a:endParaRPr/>
          </a:p>
          <a:p>
            <a:pPr indent="-285750" lvl="1" marL="857250" rtl="0" algn="l">
              <a:lnSpc>
                <a:spcPct val="90000"/>
              </a:lnSpc>
              <a:spcBef>
                <a:spcPts val="500"/>
              </a:spcBef>
              <a:spcAft>
                <a:spcPts val="0"/>
              </a:spcAft>
              <a:buSzPts val="1800"/>
              <a:buFont typeface="Arial"/>
              <a:buChar char="•"/>
            </a:pPr>
            <a:r>
              <a:rPr lang="en-US"/>
              <a:t>Garantire che i bisogni di ogni studente siano soddisfatti </a:t>
            </a:r>
            <a:endParaRPr/>
          </a:p>
          <a:p>
            <a:pPr indent="-285750" lvl="1" marL="857250" rtl="0" algn="l">
              <a:lnSpc>
                <a:spcPct val="90000"/>
              </a:lnSpc>
              <a:spcBef>
                <a:spcPts val="500"/>
              </a:spcBef>
              <a:spcAft>
                <a:spcPts val="0"/>
              </a:spcAft>
              <a:buSzPts val="1800"/>
              <a:buFont typeface="Arial"/>
              <a:buChar char="•"/>
            </a:pPr>
            <a:r>
              <a:rPr lang="en-US"/>
              <a:t>Dare una struttura più solida al processo di riflessione, anziché basarsi sulle sensazioni (“</a:t>
            </a:r>
            <a:r>
              <a:rPr i="1" lang="en-US"/>
              <a:t>Penso che la lezione sia andata bene</a:t>
            </a:r>
            <a:r>
              <a:rPr lang="en-US"/>
              <a:t>”).</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8229261" y="2849283"/>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Griglie di valutazione e liste di controllo</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{AC4EA97E-C1B8-4F32-8065-1B8E79D0D08B}</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Griglie di valutazione</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Liste di controllo</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Utilizzate per valutare la qualità del lavoro sulla base dei livelli di rendimento </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Una griglia con criteri e livelli di rendimento</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Basate su una scala di valutazione (ad es., eccellente, buono, sufficiente, scarso)</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Dettagliate – spiegano con quale cura qualcosa è stato fatto</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Aiutano a individuare punti di forza e aspetti da migliorare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Usate per valutare elaborati complessi come saggi, presentazioni o progetti</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Utilizzate per verificare se i criteri sono stati rispettati (sì/no)</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Semplice lista di elementi o attività con delle caselle da spuntare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Valutazione binaria (attività completata o no). </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Semplici – mostrano quello che è stato fatto e ancora resta da fare</a:t>
                      </a:r>
                      <a:endParaRPr sz="14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Aiutano ad assicurarsi che tutti i compiti siano portati a termine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Processi e compiti semplici, bozze, procedure</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28"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a:t>
            </a:r>
            <a:endParaRPr/>
          </a:p>
        </p:txBody>
      </p:sp>
      <p:sp>
        <p:nvSpPr>
          <p:cNvPr id="189" name="Google Shape;189;g347aa63ff27_0_2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Ecco una serie di passaggi da seguire per sviluppare dei criteri di valutazione nell’ambito della didattica dell’informatica:</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231"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93"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3944043"/>
            <a:ext cx="2283543" cy="2137507"/>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2</a:t>
              </a:r>
              <a:endParaRPr b="1" i="0" sz="18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Stabilire dei criteri semplici e misurabili</a:t>
              </a:r>
              <a:endParaRPr b="0" i="0" sz="1800" u="none" cap="none" strike="noStrike">
                <a:solidFill>
                  <a:srgbClr val="FFFFFF"/>
                </a:solidFill>
                <a:latin typeface="Arial"/>
                <a:ea typeface="Arial"/>
                <a:cs typeface="Arial"/>
                <a:sym typeface="Arial"/>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8" y="2177306"/>
            <a:ext cx="2292513" cy="1694339"/>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1</a:t>
              </a:r>
              <a:endParaRPr b="1" i="0" sz="18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Definire l’obiettivo della valutazione</a:t>
              </a:r>
              <a:endParaRPr b="0" i="0" sz="18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594723" y="1884785"/>
            <a:ext cx="3109443" cy="1953111"/>
            <a:chOff x="1637475" y="1219942"/>
            <a:chExt cx="1712700" cy="1246753"/>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4544" y="1931858"/>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3</a:t>
              </a:r>
              <a:endParaRPr b="1" i="0" sz="18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5" y="1257142"/>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Associare i criteri agli obiettivi di apprendimento</a:t>
              </a:r>
              <a:endParaRPr b="0" i="0" sz="1800" u="none" cap="none" strike="noStrike">
                <a:solidFill>
                  <a:srgbClr val="FFFFFF"/>
                </a:solidFill>
                <a:latin typeface="Arial"/>
                <a:ea typeface="Arial"/>
                <a:cs typeface="Arial"/>
                <a:sym typeface="Arial"/>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490" y="3978359"/>
            <a:ext cx="2283543" cy="1678819"/>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4</a:t>
              </a:r>
              <a:endParaRPr b="1" i="0" sz="18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Testare e valutare i criteri</a:t>
              </a:r>
              <a:endParaRPr b="0" i="0" sz="1800" u="none" cap="none" strike="noStrike">
                <a:solidFill>
                  <a:srgbClr val="FFFFFF"/>
                </a:solidFill>
                <a:latin typeface="Arial"/>
                <a:ea typeface="Arial"/>
                <a:cs typeface="Arial"/>
                <a:sym typeface="Arial"/>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1. Scopo</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Definire lo scopo della valutazione</a:t>
            </a:r>
            <a:r>
              <a:rPr lang="en-US"/>
              <a:t>. Cominciate con il definire lo scopo della vostra valutazione. Ad esempio:</a:t>
            </a:r>
            <a:br>
              <a:rPr lang="en-US"/>
            </a:br>
            <a:endParaRPr/>
          </a:p>
          <a:p>
            <a:pPr indent="-368300" lvl="1" marL="914400" rtl="0" algn="l">
              <a:lnSpc>
                <a:spcPct val="90000"/>
              </a:lnSpc>
              <a:spcBef>
                <a:spcPts val="500"/>
              </a:spcBef>
              <a:spcAft>
                <a:spcPts val="0"/>
              </a:spcAft>
              <a:buSzPts val="1800"/>
              <a:buChar char="•"/>
            </a:pPr>
            <a:r>
              <a:rPr lang="en-US"/>
              <a:t>Volete valutare </a:t>
            </a:r>
            <a:r>
              <a:rPr b="1" lang="en-US"/>
              <a:t>il metodo di insegnamento in generale</a:t>
            </a:r>
            <a:r>
              <a:rPr lang="en-US"/>
              <a:t>? Prendete in considerazione le seguenti domande:</a:t>
            </a:r>
            <a:endParaRPr/>
          </a:p>
          <a:p>
            <a:pPr indent="-368300" lvl="2" marL="1371600" rtl="0" algn="l">
              <a:lnSpc>
                <a:spcPct val="90000"/>
              </a:lnSpc>
              <a:spcBef>
                <a:spcPts val="500"/>
              </a:spcBef>
              <a:spcAft>
                <a:spcPts val="0"/>
              </a:spcAft>
              <a:buSzPts val="1440"/>
              <a:buFont typeface="Noto Sans Symbols"/>
              <a:buChar char="✔"/>
            </a:pPr>
            <a:r>
              <a:rPr i="1" lang="en-US"/>
              <a:t>I metodi di insegnamento utilizzati sono coinvolgenti per le e gli studenti?</a:t>
            </a:r>
            <a:endParaRPr/>
          </a:p>
          <a:p>
            <a:pPr indent="-368300" lvl="2" marL="1371600" rtl="0" algn="l">
              <a:lnSpc>
                <a:spcPct val="90000"/>
              </a:lnSpc>
              <a:spcBef>
                <a:spcPts val="500"/>
              </a:spcBef>
              <a:spcAft>
                <a:spcPts val="0"/>
              </a:spcAft>
              <a:buSzPts val="1440"/>
              <a:buFont typeface="Noto Sans Symbols"/>
              <a:buChar char="✔"/>
            </a:pPr>
            <a:r>
              <a:rPr i="1" lang="en-US"/>
              <a:t>L’insegnante sta integrando efficacemente attività ed esempi pratici? </a:t>
            </a:r>
            <a:endParaRPr/>
          </a:p>
          <a:p>
            <a:pPr indent="0" lvl="2" marL="1003300" rtl="0" algn="l">
              <a:lnSpc>
                <a:spcPct val="90000"/>
              </a:lnSpc>
              <a:spcBef>
                <a:spcPts val="500"/>
              </a:spcBef>
              <a:spcAft>
                <a:spcPts val="0"/>
              </a:spcAft>
              <a:buSzPts val="1440"/>
              <a:buNone/>
            </a:pPr>
            <a:r>
              <a:t/>
            </a:r>
            <a:endParaRPr i="1"/>
          </a:p>
          <a:p>
            <a:pPr indent="-368300" lvl="1" marL="914400" rtl="0" algn="l">
              <a:lnSpc>
                <a:spcPct val="90000"/>
              </a:lnSpc>
              <a:spcBef>
                <a:spcPts val="500"/>
              </a:spcBef>
              <a:spcAft>
                <a:spcPts val="0"/>
              </a:spcAft>
              <a:buSzPts val="1800"/>
              <a:buChar char="•"/>
            </a:pPr>
            <a:r>
              <a:rPr lang="en-US"/>
              <a:t>Siete concentrati sul </a:t>
            </a:r>
            <a:r>
              <a:rPr b="1" lang="en-US"/>
              <a:t>coinvolgimento o la collaborazione tra studenti</a:t>
            </a:r>
            <a:r>
              <a:rPr lang="en-US"/>
              <a:t>? Tenete conto delle seguenti domande:</a:t>
            </a:r>
            <a:endParaRPr/>
          </a:p>
          <a:p>
            <a:pPr indent="-368300" lvl="2" marL="1371600" rtl="0" algn="l">
              <a:lnSpc>
                <a:spcPct val="90000"/>
              </a:lnSpc>
              <a:spcBef>
                <a:spcPts val="500"/>
              </a:spcBef>
              <a:spcAft>
                <a:spcPts val="0"/>
              </a:spcAft>
              <a:buSzPts val="1440"/>
              <a:buFont typeface="Noto Sans Symbols"/>
              <a:buChar char="✔"/>
            </a:pPr>
            <a:r>
              <a:rPr i="1" lang="en-US"/>
              <a:t>Le e gli studenti prendono attivamente parte alle discussioni e a ciò che avviene in classe?</a:t>
            </a:r>
            <a:endParaRPr/>
          </a:p>
          <a:p>
            <a:pPr indent="-368300" lvl="2" marL="1371600" rtl="0" algn="l">
              <a:lnSpc>
                <a:spcPct val="90000"/>
              </a:lnSpc>
              <a:spcBef>
                <a:spcPts val="500"/>
              </a:spcBef>
              <a:spcAft>
                <a:spcPts val="0"/>
              </a:spcAft>
              <a:buSzPts val="1440"/>
              <a:buFont typeface="Noto Sans Symbols"/>
              <a:buChar char="✔"/>
            </a:pPr>
            <a:r>
              <a:rPr i="1" lang="en-US"/>
              <a:t>Le e gli studenti mostrano interesse nei confronti della materia attraverso domande o contribute creativi?</a:t>
            </a:r>
            <a:br>
              <a:rPr i="1" lang="en-US"/>
            </a:br>
            <a:endParaRPr i="1"/>
          </a:p>
          <a:p>
            <a:pPr indent="-368300" lvl="1" marL="914400" rtl="0" algn="l">
              <a:lnSpc>
                <a:spcPct val="90000"/>
              </a:lnSpc>
              <a:spcBef>
                <a:spcPts val="500"/>
              </a:spcBef>
              <a:spcAft>
                <a:spcPts val="0"/>
              </a:spcAft>
              <a:buSzPts val="1800"/>
              <a:buChar char="•"/>
            </a:pPr>
            <a:r>
              <a:rPr lang="en-US"/>
              <a:t>Siete concentrati sulla </a:t>
            </a:r>
            <a:r>
              <a:rPr b="1" lang="en-US"/>
              <a:t>capacità delle e degli studenti di comprendere appieno un concetto specifico e complesso? </a:t>
            </a:r>
            <a:r>
              <a:rPr lang="en-US"/>
              <a:t>Tenete conto delle seguenti domande:</a:t>
            </a:r>
            <a:endParaRPr/>
          </a:p>
          <a:p>
            <a:pPr indent="-368300" lvl="2" marL="1371600" rtl="0" algn="l">
              <a:lnSpc>
                <a:spcPct val="90000"/>
              </a:lnSpc>
              <a:spcBef>
                <a:spcPts val="500"/>
              </a:spcBef>
              <a:spcAft>
                <a:spcPts val="0"/>
              </a:spcAft>
              <a:buSzPts val="1440"/>
              <a:buFont typeface="Noto Sans Symbols"/>
              <a:buChar char="✔"/>
            </a:pPr>
            <a:r>
              <a:rPr lang="en-US"/>
              <a:t>Le e gli studenti sono in grado di spiegare il concetto?</a:t>
            </a:r>
            <a:endParaRPr/>
          </a:p>
          <a:p>
            <a:pPr indent="-368300" lvl="2" marL="1371600" rtl="0" algn="l">
              <a:lnSpc>
                <a:spcPct val="90000"/>
              </a:lnSpc>
              <a:spcBef>
                <a:spcPts val="500"/>
              </a:spcBef>
              <a:spcAft>
                <a:spcPts val="0"/>
              </a:spcAft>
              <a:buSzPts val="1440"/>
              <a:buFont typeface="Noto Sans Symbols"/>
              <a:buChar char="✔"/>
            </a:pPr>
            <a:r>
              <a:rPr i="1" lang="en-US"/>
              <a:t>Le e gli studenti dimostrano dei segnali di miglioramento rispetto alla comprensione del concetto attraverso la pratica e le indicazioni che sono date loro?</a:t>
            </a:r>
            <a:endParaRPr/>
          </a:p>
          <a:p>
            <a:pPr indent="-368300" lvl="2" marL="1371600" rtl="0" algn="l">
              <a:lnSpc>
                <a:spcPct val="90000"/>
              </a:lnSpc>
              <a:spcBef>
                <a:spcPts val="500"/>
              </a:spcBef>
              <a:spcAft>
                <a:spcPts val="0"/>
              </a:spcAft>
              <a:buSzPts val="1440"/>
              <a:buFont typeface="Noto Sans Symbols"/>
              <a:buChar char="✔"/>
            </a:pPr>
            <a:r>
              <a:rPr i="1" lang="en-US"/>
              <a:t>I malintesi o gli errori sono prontamente affrontati nel corso di discussioni e attività?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criteri(1/3)</a:t>
            </a:r>
            <a:endParaRPr/>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È fondamentale stabilire dei criteria (5-10)</a:t>
            </a:r>
            <a:r>
              <a:rPr lang="en-US"/>
              <a:t> chiari e misurabili, in linea con lo scopo della valutazione.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In relazione al Quadro di riferimento di TINKER, occorrerà tenere conto di due aspetti fondamentali ai fini della didattica dell’informatica: l’apprendimento autentico e la parità di genere.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Nello stabilire i criteri, </a:t>
            </a:r>
            <a:r>
              <a:rPr b="1" lang="en-US"/>
              <a:t>occorre evitare le affermazioni troppo vaghe</a:t>
            </a:r>
            <a:r>
              <a:rPr lang="en-US"/>
              <a:t> come:</a:t>
            </a:r>
            <a:endParaRPr/>
          </a:p>
          <a:p>
            <a:pPr indent="-368300" lvl="1" marL="914400" rtl="0" algn="l">
              <a:lnSpc>
                <a:spcPct val="90000"/>
              </a:lnSpc>
              <a:spcBef>
                <a:spcPts val="500"/>
              </a:spcBef>
              <a:spcAft>
                <a:spcPts val="0"/>
              </a:spcAft>
              <a:buSzPts val="1800"/>
              <a:buChar char="•"/>
            </a:pPr>
            <a:r>
              <a:rPr lang="en-US"/>
              <a:t>“L’insegnante ha spiegato bene l’argomento”</a:t>
            </a:r>
            <a:endParaRPr/>
          </a:p>
          <a:p>
            <a:pPr indent="-391160" lvl="2" marL="1371600" rtl="0" algn="l">
              <a:lnSpc>
                <a:spcPct val="90000"/>
              </a:lnSpc>
              <a:spcBef>
                <a:spcPts val="500"/>
              </a:spcBef>
              <a:spcAft>
                <a:spcPts val="0"/>
              </a:spcAft>
              <a:buSzPts val="1800"/>
              <a:buChar char="•"/>
            </a:pPr>
            <a:r>
              <a:rPr lang="en-US"/>
              <a:t>Che cosa significa “bene” in questo caso?</a:t>
            </a:r>
            <a:endParaRPr/>
          </a:p>
          <a:p>
            <a:pPr indent="-368300" lvl="1" marL="914400" rtl="0" algn="l">
              <a:lnSpc>
                <a:spcPct val="90000"/>
              </a:lnSpc>
              <a:spcBef>
                <a:spcPts val="500"/>
              </a:spcBef>
              <a:spcAft>
                <a:spcPts val="0"/>
              </a:spcAft>
              <a:buSzPts val="1800"/>
              <a:buChar char="•"/>
            </a:pPr>
            <a:r>
              <a:rPr lang="en-US"/>
              <a:t>“Le e gli studenti hanno completato gli esercizi sul libro”</a:t>
            </a:r>
            <a:endParaRPr/>
          </a:p>
          <a:p>
            <a:pPr indent="-391160" lvl="2" marL="1371600" rtl="0" algn="l">
              <a:lnSpc>
                <a:spcPct val="90000"/>
              </a:lnSpc>
              <a:spcBef>
                <a:spcPts val="500"/>
              </a:spcBef>
              <a:spcAft>
                <a:spcPts val="0"/>
              </a:spcAft>
              <a:buSzPts val="1800"/>
              <a:buChar char="•"/>
            </a:pPr>
            <a:r>
              <a:rPr lang="en-US"/>
              <a:t> Ciò non implica il raggiungimento degli obiettivi di apprendimento.</a:t>
            </a:r>
            <a:endParaRPr/>
          </a:p>
          <a:p>
            <a:pPr indent="-368300" lvl="1" marL="914400" rtl="0" algn="l">
              <a:lnSpc>
                <a:spcPct val="90000"/>
              </a:lnSpc>
              <a:spcBef>
                <a:spcPts val="500"/>
              </a:spcBef>
              <a:spcAft>
                <a:spcPts val="0"/>
              </a:spcAft>
              <a:buSzPts val="1800"/>
              <a:buChar char="•"/>
            </a:pPr>
            <a:r>
              <a:rPr lang="en-US"/>
              <a:t>“Le e gli studenti si sono detti soddisfatti della lezione”</a:t>
            </a:r>
            <a:endParaRPr/>
          </a:p>
          <a:p>
            <a:pPr indent="-391160" lvl="2" marL="1371600" rtl="0" algn="l">
              <a:lnSpc>
                <a:spcPct val="90000"/>
              </a:lnSpc>
              <a:spcBef>
                <a:spcPts val="500"/>
              </a:spcBef>
              <a:spcAft>
                <a:spcPts val="0"/>
              </a:spcAft>
              <a:buSzPts val="1800"/>
              <a:buChar char="•"/>
            </a:pPr>
            <a:r>
              <a:rPr lang="en-US"/>
              <a:t>Soddisfazione non è sinonimo di apprendimento. </a:t>
            </a:r>
            <a:endParaRPr/>
          </a:p>
          <a:p>
            <a:pPr indent="-368300" lvl="1" marL="914400" rtl="0" algn="l">
              <a:lnSpc>
                <a:spcPct val="90000"/>
              </a:lnSpc>
              <a:spcBef>
                <a:spcPts val="500"/>
              </a:spcBef>
              <a:spcAft>
                <a:spcPts val="0"/>
              </a:spcAft>
              <a:buSzPts val="1800"/>
              <a:buChar char="•"/>
            </a:pPr>
            <a:r>
              <a:rPr lang="en-US"/>
              <a:t>“Le e gli studenti hanno partecipato di più alle attività in classe”</a:t>
            </a:r>
            <a:endParaRPr/>
          </a:p>
          <a:p>
            <a:pPr indent="-391160" lvl="2" marL="1371600" rtl="0" algn="l">
              <a:lnSpc>
                <a:spcPct val="90000"/>
              </a:lnSpc>
              <a:spcBef>
                <a:spcPts val="500"/>
              </a:spcBef>
              <a:spcAft>
                <a:spcPts val="0"/>
              </a:spcAft>
              <a:buSzPts val="1800"/>
              <a:buChar char="•"/>
            </a:pPr>
            <a:r>
              <a:rPr lang="en-US"/>
              <a:t>Quanto di più e rispetto a cosa?</a:t>
            </a:r>
            <a:endParaRPr/>
          </a:p>
          <a:p>
            <a:pPr indent="-368300" lvl="1" marL="914400" rtl="0" algn="l">
              <a:lnSpc>
                <a:spcPct val="90000"/>
              </a:lnSpc>
              <a:spcBef>
                <a:spcPts val="500"/>
              </a:spcBef>
              <a:spcAft>
                <a:spcPts val="0"/>
              </a:spcAft>
              <a:buSzPts val="1800"/>
              <a:buChar char="•"/>
            </a:pPr>
            <a:r>
              <a:rPr lang="en-US"/>
              <a:t>“Le e gli studenti hanno partecipato di più, si sono sentiti soddisfatti e hanno raggiunto pienamente gli obiettivi di apprendimento”</a:t>
            </a:r>
            <a:endParaRPr/>
          </a:p>
          <a:p>
            <a:pPr indent="-368300" lvl="2" marL="1371600" rtl="0" algn="l">
              <a:lnSpc>
                <a:spcPct val="90000"/>
              </a:lnSpc>
              <a:spcBef>
                <a:spcPts val="500"/>
              </a:spcBef>
              <a:spcAft>
                <a:spcPts val="0"/>
              </a:spcAft>
              <a:buSzPts val="1440"/>
              <a:buChar char="•"/>
            </a:pPr>
            <a:r>
              <a:rPr lang="en-US"/>
              <a:t>È consigliabile evitare di elaborare dei criteri troppo complessi. </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criteri(2/3)</a:t>
            </a:r>
            <a:endParaRPr/>
          </a:p>
        </p:txBody>
      </p:sp>
      <p:sp>
        <p:nvSpPr>
          <p:cNvPr id="235" name="Google Shape;235;g347aa63ff27_0_71"/>
          <p:cNvSpPr txBox="1"/>
          <p:nvPr>
            <p:ph idx="1" type="body"/>
          </p:nvPr>
        </p:nvSpPr>
        <p:spPr>
          <a:xfrm>
            <a:off x="97971" y="881743"/>
            <a:ext cx="9090634"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Occorre, dunque, sostituire le </a:t>
            </a:r>
            <a:r>
              <a:rPr b="1" lang="en-US"/>
              <a:t>affermazioni vaghe con indicatori più specifici, </a:t>
            </a:r>
            <a:r>
              <a:rPr lang="en-US"/>
              <a:t>come:</a:t>
            </a:r>
            <a:br>
              <a:rPr lang="en-US"/>
            </a:br>
            <a:endParaRPr/>
          </a:p>
          <a:p>
            <a:pPr indent="-368300" lvl="1" marL="914400" rtl="0" algn="l">
              <a:lnSpc>
                <a:spcPct val="90000"/>
              </a:lnSpc>
              <a:spcBef>
                <a:spcPts val="500"/>
              </a:spcBef>
              <a:spcAft>
                <a:spcPts val="0"/>
              </a:spcAft>
              <a:buSzPts val="1800"/>
              <a:buChar char="•"/>
            </a:pPr>
            <a:r>
              <a:rPr lang="en-US"/>
              <a:t>“L’insegnante si serve di ausili visivi per illustrare il concetto”</a:t>
            </a:r>
            <a:endParaRPr/>
          </a:p>
          <a:p>
            <a:pPr indent="-368300" lvl="2" marL="1371600" rtl="0" algn="l">
              <a:lnSpc>
                <a:spcPct val="90000"/>
              </a:lnSpc>
              <a:spcBef>
                <a:spcPts val="500"/>
              </a:spcBef>
              <a:spcAft>
                <a:spcPts val="0"/>
              </a:spcAft>
              <a:buSzPts val="1440"/>
              <a:buChar char="•"/>
            </a:pPr>
            <a:r>
              <a:rPr lang="en-US"/>
              <a:t>Immagini e grafiche dovrebbero essere facili da riconoscere.</a:t>
            </a:r>
            <a:br>
              <a:rPr lang="en-US"/>
            </a:br>
            <a:endParaRPr/>
          </a:p>
          <a:p>
            <a:pPr indent="-368300" lvl="1" marL="914400" rtl="0" algn="l">
              <a:lnSpc>
                <a:spcPct val="90000"/>
              </a:lnSpc>
              <a:spcBef>
                <a:spcPts val="500"/>
              </a:spcBef>
              <a:spcAft>
                <a:spcPts val="0"/>
              </a:spcAft>
              <a:buSzPts val="1800"/>
              <a:buChar char="•"/>
            </a:pPr>
            <a:r>
              <a:rPr lang="en-US"/>
              <a:t>“Le e gli studenti analizzano e risolvono un problema reale, ad es., progettano un programma per creare gli orari scolastici e li presentano alla classe”</a:t>
            </a:r>
            <a:endParaRPr/>
          </a:p>
          <a:p>
            <a:pPr indent="-368300" lvl="2" marL="1371600" rtl="0" algn="l">
              <a:lnSpc>
                <a:spcPct val="90000"/>
              </a:lnSpc>
              <a:spcBef>
                <a:spcPts val="500"/>
              </a:spcBef>
              <a:spcAft>
                <a:spcPts val="0"/>
              </a:spcAft>
              <a:buSzPts val="1440"/>
              <a:buChar char="•"/>
            </a:pPr>
            <a:r>
              <a:rPr lang="en-US"/>
              <a:t>Benché occorre adattare i temi e gli scenari alla classe e all’età delle e degli studenti, il loro inserimento dovrebbe essere facile da esaminare.</a:t>
            </a:r>
            <a:br>
              <a:rPr lang="en-US"/>
            </a:br>
            <a:endParaRPr/>
          </a:p>
          <a:p>
            <a:pPr indent="-368300" lvl="1" marL="914400" rtl="0" algn="l">
              <a:lnSpc>
                <a:spcPct val="90000"/>
              </a:lnSpc>
              <a:spcBef>
                <a:spcPts val="500"/>
              </a:spcBef>
              <a:spcAft>
                <a:spcPts val="0"/>
              </a:spcAft>
              <a:buSzPts val="1800"/>
              <a:buChar char="•"/>
            </a:pPr>
            <a:r>
              <a:rPr lang="en-US"/>
              <a:t>“L’insegnante presenta figure maschile e femminili che hanno dato un contributo al mondo dell’informatica.”</a:t>
            </a:r>
            <a:endParaRPr/>
          </a:p>
          <a:p>
            <a:pPr indent="-391160" lvl="2" marL="1371600" rtl="0" algn="l">
              <a:lnSpc>
                <a:spcPct val="90000"/>
              </a:lnSpc>
              <a:spcBef>
                <a:spcPts val="500"/>
              </a:spcBef>
              <a:spcAft>
                <a:spcPts val="0"/>
              </a:spcAft>
              <a:buSzPts val="1800"/>
              <a:buChar char="•"/>
            </a:pPr>
            <a:r>
              <a:rPr lang="en-US"/>
              <a:t>Semplice e misurabile.</a:t>
            </a:r>
            <a:br>
              <a:rPr lang="en-US"/>
            </a:br>
            <a:endParaRPr/>
          </a:p>
          <a:p>
            <a:pPr indent="-368300" lvl="1" marL="914400" rtl="0" algn="l">
              <a:lnSpc>
                <a:spcPct val="90000"/>
              </a:lnSpc>
              <a:spcBef>
                <a:spcPts val="500"/>
              </a:spcBef>
              <a:spcAft>
                <a:spcPts val="0"/>
              </a:spcAft>
              <a:buSzPts val="1800"/>
              <a:buChar char="•"/>
            </a:pPr>
            <a:r>
              <a:rPr lang="en-US"/>
              <a:t>“L’insegnante garantisce che ogni studente possa partecipare alle attività di gruppo, incoraggiando la partecipazione dei soggetti meno attivi.”</a:t>
            </a:r>
            <a:endParaRPr/>
          </a:p>
          <a:p>
            <a:pPr indent="-368300" lvl="2" marL="1371600" rtl="0" algn="l">
              <a:lnSpc>
                <a:spcPct val="90000"/>
              </a:lnSpc>
              <a:spcBef>
                <a:spcPts val="500"/>
              </a:spcBef>
              <a:spcAft>
                <a:spcPts val="0"/>
              </a:spcAft>
              <a:buSzPts val="1440"/>
              <a:buChar char="•"/>
            </a:pPr>
            <a:r>
              <a:rPr lang="en-US"/>
              <a:t>Semplice e misurabile.</a:t>
            </a:r>
            <a:endParaRPr/>
          </a:p>
        </p:txBody>
      </p:sp>
      <p:pic>
        <p:nvPicPr>
          <p:cNvPr id="236" name="Google Shape;236;g347aa63ff27_0_71"/>
          <p:cNvPicPr preferRelativeResize="0"/>
          <p:nvPr/>
        </p:nvPicPr>
        <p:blipFill rotWithShape="1">
          <a:blip r:embed="rId3">
            <a:alphaModFix/>
          </a:blip>
          <a:srcRect b="0" l="0" r="0" t="0"/>
          <a:stretch/>
        </p:blipFill>
        <p:spPr>
          <a:xfrm>
            <a:off x="9392668" y="2771078"/>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2. Stabilire i criteri(3/3)</a:t>
            </a:r>
            <a:endParaRPr/>
          </a:p>
        </p:txBody>
      </p:sp>
      <p:sp>
        <p:nvSpPr>
          <p:cNvPr id="242" name="Google Shape;242;g3493d4b9f2b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 questo punto è necessario stabilire i risultati/valori per ogni parametro:</a:t>
            </a:r>
            <a:br>
              <a:rPr lang="en-US"/>
            </a:br>
            <a:br>
              <a:rPr lang="en-US"/>
            </a:br>
            <a:r>
              <a:rPr lang="en-US"/>
              <a:t>Ad esempio: </a:t>
            </a:r>
            <a:r>
              <a:rPr b="1" i="1" lang="en-US"/>
              <a:t>Le e gli studenti ricevono incoraggiamenti e hanno a disposizione del tempo per portare a termine l’attività. </a:t>
            </a:r>
            <a:br>
              <a:rPr i="1" lang="en-US"/>
            </a:br>
            <a:endParaRPr i="1"/>
          </a:p>
          <a:p>
            <a:pPr indent="-368300" lvl="1" marL="914400" rtl="0" algn="l">
              <a:lnSpc>
                <a:spcPct val="90000"/>
              </a:lnSpc>
              <a:spcBef>
                <a:spcPts val="500"/>
              </a:spcBef>
              <a:spcAft>
                <a:spcPts val="0"/>
              </a:spcAft>
              <a:buSzPts val="1800"/>
              <a:buChar char="•"/>
            </a:pPr>
            <a:r>
              <a:rPr b="1" lang="en-US"/>
              <a:t>Parametro </a:t>
            </a:r>
            <a:r>
              <a:rPr b="1" i="1" lang="en-US"/>
              <a:t>Sì / No</a:t>
            </a:r>
            <a:r>
              <a:rPr i="1" lang="en-US"/>
              <a:t> </a:t>
            </a:r>
            <a:r>
              <a:rPr lang="en-US"/>
              <a:t>– Il criterio è stato rispettato o no. </a:t>
            </a:r>
            <a:endParaRPr/>
          </a:p>
          <a:p>
            <a:pPr indent="-368300" lvl="1" marL="914400" rtl="0" algn="l">
              <a:lnSpc>
                <a:spcPct val="90000"/>
              </a:lnSpc>
              <a:spcBef>
                <a:spcPts val="500"/>
              </a:spcBef>
              <a:spcAft>
                <a:spcPts val="0"/>
              </a:spcAft>
              <a:buSzPts val="1800"/>
              <a:buChar char="•"/>
            </a:pPr>
            <a:r>
              <a:rPr b="1" lang="en-US"/>
              <a:t>Parametri più complessi</a:t>
            </a:r>
            <a:endParaRPr i="1"/>
          </a:p>
          <a:p>
            <a:pPr indent="-368300" lvl="2" marL="1371600" rtl="0" algn="l">
              <a:lnSpc>
                <a:spcPct val="90000"/>
              </a:lnSpc>
              <a:spcBef>
                <a:spcPts val="500"/>
              </a:spcBef>
              <a:spcAft>
                <a:spcPts val="0"/>
              </a:spcAft>
              <a:buSzPts val="1440"/>
              <a:buChar char="•"/>
            </a:pPr>
            <a:r>
              <a:rPr b="1" lang="en-US"/>
              <a:t>Sì (3 punti) – </a:t>
            </a:r>
            <a:r>
              <a:rPr lang="en-US"/>
              <a:t>Sì, le e gli studenti hanno avuto abbastanza tempo per porre domande e sono stati incoraggiati a porle. </a:t>
            </a:r>
            <a:endParaRPr/>
          </a:p>
          <a:p>
            <a:pPr indent="-368300" lvl="2" marL="1371600" rtl="0" algn="l">
              <a:lnSpc>
                <a:spcPct val="90000"/>
              </a:lnSpc>
              <a:spcBef>
                <a:spcPts val="500"/>
              </a:spcBef>
              <a:spcAft>
                <a:spcPts val="0"/>
              </a:spcAft>
              <a:buSzPts val="1440"/>
              <a:buChar char="•"/>
            </a:pPr>
            <a:r>
              <a:rPr b="1" lang="en-US"/>
              <a:t>Sì, in una certa misura (2 punti) – </a:t>
            </a:r>
            <a:r>
              <a:rPr lang="en-US"/>
              <a:t>C’è stato del tempo per le domande e le e gli studenti sono stati incoraggiati a porle.</a:t>
            </a:r>
            <a:endParaRPr/>
          </a:p>
          <a:p>
            <a:pPr indent="-368300" lvl="2" marL="1371600" rtl="0" algn="l">
              <a:lnSpc>
                <a:spcPct val="90000"/>
              </a:lnSpc>
              <a:spcBef>
                <a:spcPts val="500"/>
              </a:spcBef>
              <a:spcAft>
                <a:spcPts val="0"/>
              </a:spcAft>
              <a:buSzPts val="1440"/>
              <a:buChar char="•"/>
            </a:pPr>
            <a:r>
              <a:rPr b="1" lang="en-US"/>
              <a:t>Sì, ma in maniera limitata (1 punto) – </a:t>
            </a:r>
            <a:r>
              <a:rPr lang="en-US"/>
              <a:t>Le e gli studenti hanno potuto porre delle domande solo alla fine della lezione o raramente. </a:t>
            </a:r>
            <a:endParaRPr/>
          </a:p>
          <a:p>
            <a:pPr indent="-368300" lvl="2" marL="1371600" rtl="0" algn="l">
              <a:lnSpc>
                <a:spcPct val="90000"/>
              </a:lnSpc>
              <a:spcBef>
                <a:spcPts val="500"/>
              </a:spcBef>
              <a:spcAft>
                <a:spcPts val="0"/>
              </a:spcAft>
              <a:buSzPts val="1440"/>
              <a:buChar char="•"/>
            </a:pPr>
            <a:r>
              <a:rPr b="1" lang="en-US"/>
              <a:t>No (0 punti)</a:t>
            </a:r>
            <a:r>
              <a:rPr lang="en-US"/>
              <a:t> – Non c’è stato tempo per le domande delle e degli studenti che non sono stati incoraggiati a porle.</a:t>
            </a:r>
            <a:endParaRPr/>
          </a:p>
          <a:p>
            <a:pPr indent="-368300" lvl="1" marL="914400" rtl="0" algn="l">
              <a:lnSpc>
                <a:spcPct val="90000"/>
              </a:lnSpc>
              <a:spcBef>
                <a:spcPts val="500"/>
              </a:spcBef>
              <a:spcAft>
                <a:spcPts val="0"/>
              </a:spcAft>
              <a:buSzPts val="1800"/>
              <a:buChar char="•"/>
            </a:pPr>
            <a:r>
              <a:rPr b="1" lang="en-US"/>
              <a:t>Spiegazione di come il parametro è stato rispettato</a:t>
            </a:r>
            <a:endParaRPr b="1"/>
          </a:p>
          <a:p>
            <a:pPr indent="-368300" lvl="2" marL="1371600" rtl="0" algn="l">
              <a:lnSpc>
                <a:spcPct val="90000"/>
              </a:lnSpc>
              <a:spcBef>
                <a:spcPts val="500"/>
              </a:spcBef>
              <a:spcAft>
                <a:spcPts val="0"/>
              </a:spcAft>
              <a:buSzPts val="1440"/>
              <a:buChar char="•"/>
            </a:pPr>
            <a:r>
              <a:rPr lang="en-US"/>
              <a:t>Sì, le e gli studenti hanno avuto 30 secondi di tempo per pensare alle domande al termine della spiegazione. </a:t>
            </a:r>
            <a:endParaRPr/>
          </a:p>
          <a:p>
            <a:pPr indent="-368300" lvl="1" marL="914400" rtl="0" algn="l">
              <a:lnSpc>
                <a:spcPct val="90000"/>
              </a:lnSpc>
              <a:spcBef>
                <a:spcPts val="500"/>
              </a:spcBef>
              <a:spcAft>
                <a:spcPts val="0"/>
              </a:spcAft>
              <a:buSzPts val="1800"/>
              <a:buChar char="•"/>
            </a:pPr>
            <a:r>
              <a:rPr b="1" lang="en-US"/>
              <a:t>Scala di Likert</a:t>
            </a:r>
            <a:endParaRPr b="1"/>
          </a:p>
          <a:p>
            <a:pPr indent="-368300" lvl="2" marL="1371600" rtl="0" algn="l">
              <a:lnSpc>
                <a:spcPct val="90000"/>
              </a:lnSpc>
              <a:spcBef>
                <a:spcPts val="500"/>
              </a:spcBef>
              <a:spcAft>
                <a:spcPts val="0"/>
              </a:spcAft>
              <a:buSzPts val="1440"/>
              <a:buChar char="•"/>
            </a:pPr>
            <a:r>
              <a:rPr lang="en-US"/>
              <a:t>Assolutamente d’accordo, d’accordo, né d’accordo né in disaccordo, in disaccordo, assolutamente in disaccordo.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3. Obiettivi educativi</a:t>
            </a:r>
            <a:endParaRPr/>
          </a:p>
        </p:txBody>
      </p:sp>
      <p:sp>
        <p:nvSpPr>
          <p:cNvPr id="248" name="Google Shape;248;g347aa63ff27_0_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È importante assicurarsi che i criteri </a:t>
            </a:r>
            <a:r>
              <a:rPr b="1" lang="en-US"/>
              <a:t>siano collegati ad obiettivi di apprendimento e viceversa.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Ad esempio:</a:t>
            </a:r>
            <a:endParaRPr/>
          </a:p>
          <a:p>
            <a:pPr indent="-368300" lvl="1" marL="914400" rtl="0" algn="l">
              <a:lnSpc>
                <a:spcPct val="90000"/>
              </a:lnSpc>
              <a:spcBef>
                <a:spcPts val="500"/>
              </a:spcBef>
              <a:spcAft>
                <a:spcPts val="0"/>
              </a:spcAft>
              <a:buSzPts val="1800"/>
              <a:buChar char="•"/>
            </a:pPr>
            <a:r>
              <a:rPr b="1" lang="en-US"/>
              <a:t>Scopo</a:t>
            </a:r>
            <a:endParaRPr b="1"/>
          </a:p>
          <a:p>
            <a:pPr indent="-368300" lvl="2" marL="1371600" rtl="0" algn="l">
              <a:lnSpc>
                <a:spcPct val="90000"/>
              </a:lnSpc>
              <a:spcBef>
                <a:spcPts val="500"/>
              </a:spcBef>
              <a:spcAft>
                <a:spcPts val="0"/>
              </a:spcAft>
              <a:buSzPts val="1440"/>
              <a:buChar char="•"/>
            </a:pPr>
            <a:r>
              <a:rPr i="1" lang="en-US"/>
              <a:t>L’insegnante sta integrando efficacemente attività ed esempi pratici? </a:t>
            </a:r>
            <a:endParaRPr/>
          </a:p>
          <a:p>
            <a:pPr indent="-368300" lvl="1" marL="914400" rtl="0" algn="l">
              <a:lnSpc>
                <a:spcPct val="90000"/>
              </a:lnSpc>
              <a:spcBef>
                <a:spcPts val="500"/>
              </a:spcBef>
              <a:spcAft>
                <a:spcPts val="0"/>
              </a:spcAft>
              <a:buSzPts val="1800"/>
              <a:buChar char="•"/>
            </a:pPr>
            <a:r>
              <a:rPr b="1" lang="en-US"/>
              <a:t>Criteri</a:t>
            </a:r>
            <a:endParaRPr b="1"/>
          </a:p>
          <a:p>
            <a:pPr indent="-368300" lvl="2" marL="1371600" rtl="0" algn="l">
              <a:lnSpc>
                <a:spcPct val="90000"/>
              </a:lnSpc>
              <a:spcBef>
                <a:spcPts val="500"/>
              </a:spcBef>
              <a:spcAft>
                <a:spcPts val="0"/>
              </a:spcAft>
              <a:buSzPts val="1440"/>
              <a:buFont typeface="Arial"/>
              <a:buAutoNum type="arabicPeriod"/>
            </a:pPr>
            <a:r>
              <a:rPr i="1" lang="en-US"/>
              <a:t>Le attività ribadiscono i concetti chiave della lezione – distinguere gli algoritmi e la logica da cui dipendono?</a:t>
            </a:r>
            <a:endParaRPr/>
          </a:p>
          <a:p>
            <a:pPr indent="-368300" lvl="2" marL="1371600" rtl="0" algn="l">
              <a:lnSpc>
                <a:spcPct val="90000"/>
              </a:lnSpc>
              <a:spcBef>
                <a:spcPts val="500"/>
              </a:spcBef>
              <a:spcAft>
                <a:spcPts val="0"/>
              </a:spcAft>
              <a:buSzPts val="1440"/>
              <a:buFont typeface="Arial"/>
              <a:buAutoNum type="arabicPeriod"/>
            </a:pPr>
            <a:r>
              <a:rPr i="1" lang="en-US"/>
              <a:t>Le e gli studenti hanno avuto la possibilità di sperimentare, esplorare e collaborare?</a:t>
            </a:r>
            <a:endParaRPr/>
          </a:p>
          <a:p>
            <a:pPr indent="-368300" lvl="2" marL="1371600" rtl="0" algn="l">
              <a:lnSpc>
                <a:spcPct val="90000"/>
              </a:lnSpc>
              <a:spcBef>
                <a:spcPts val="500"/>
              </a:spcBef>
              <a:spcAft>
                <a:spcPts val="0"/>
              </a:spcAft>
              <a:buSzPts val="1440"/>
              <a:buFont typeface="Arial"/>
              <a:buAutoNum type="arabicPeriod"/>
            </a:pPr>
            <a:r>
              <a:rPr i="1" lang="en-US"/>
              <a:t>C’è un equilibrio tra indicazioni date dall’insegnante e processo di scoperta gestito dalle e dagli studenti?</a:t>
            </a:r>
            <a:endParaRPr/>
          </a:p>
          <a:p>
            <a:pPr indent="-368300" lvl="2" marL="1371600" rtl="0" algn="l">
              <a:lnSpc>
                <a:spcPct val="90000"/>
              </a:lnSpc>
              <a:spcBef>
                <a:spcPts val="500"/>
              </a:spcBef>
              <a:spcAft>
                <a:spcPts val="0"/>
              </a:spcAft>
              <a:buSzPts val="1440"/>
              <a:buFont typeface="Arial"/>
              <a:buAutoNum type="arabicPeriod"/>
            </a:pPr>
            <a:r>
              <a:rPr i="1" lang="en-US"/>
              <a:t>Le e gli studenti possono svolgere delle attività in cui ogni persona è incoraggiata a dare il proprio contributo? </a:t>
            </a:r>
            <a:endParaRPr/>
          </a:p>
          <a:p>
            <a:pPr indent="-368300" lvl="1" marL="914400" rtl="0" algn="l">
              <a:lnSpc>
                <a:spcPct val="90000"/>
              </a:lnSpc>
              <a:spcBef>
                <a:spcPts val="500"/>
              </a:spcBef>
              <a:spcAft>
                <a:spcPts val="0"/>
              </a:spcAft>
              <a:buSzPts val="1800"/>
              <a:buChar char="•"/>
            </a:pPr>
            <a:r>
              <a:rPr b="1" lang="en-US"/>
              <a:t>Obiettivi di apprendimento</a:t>
            </a:r>
            <a:endParaRPr b="1"/>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spiegare l’algoritmo di ordinamento a bolla </a:t>
            </a:r>
            <a:r>
              <a:rPr lang="en-US"/>
              <a:t>(</a:t>
            </a:r>
            <a:r>
              <a:rPr b="1" lang="en-US"/>
              <a:t>criteri di valutazione 1 e 2</a:t>
            </a:r>
            <a:r>
              <a:rPr lang="en-US"/>
              <a:t>)</a:t>
            </a:r>
            <a:endParaRPr/>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lavorare in gruppo </a:t>
            </a:r>
            <a:r>
              <a:rPr lang="en-US"/>
              <a:t>(</a:t>
            </a:r>
            <a:r>
              <a:rPr b="1" lang="en-US"/>
              <a:t>criteri di valutazione 2 e 3</a:t>
            </a:r>
            <a:r>
              <a:rPr lang="en-US"/>
              <a:t>)</a:t>
            </a:r>
            <a:endParaRPr i="1"/>
          </a:p>
          <a:p>
            <a:pPr indent="-368300" lvl="2" marL="1371600" rtl="0" algn="l">
              <a:lnSpc>
                <a:spcPct val="90000"/>
              </a:lnSpc>
              <a:spcBef>
                <a:spcPts val="500"/>
              </a:spcBef>
              <a:spcAft>
                <a:spcPts val="0"/>
              </a:spcAft>
              <a:buSzPts val="1440"/>
              <a:buFont typeface="Arial"/>
              <a:buAutoNum type="arabicPeriod"/>
            </a:pPr>
            <a:r>
              <a:rPr i="1" lang="en-US"/>
              <a:t>Le e gli studenti dovrebbero essere in grado di applicare l’ordinamento a bolla per risolvere un problema </a:t>
            </a:r>
            <a:r>
              <a:rPr lang="en-US"/>
              <a:t>(</a:t>
            </a:r>
            <a:r>
              <a:rPr b="1" lang="en-US"/>
              <a:t>criteri di valutazione 3 e 4</a:t>
            </a:r>
            <a:r>
              <a:rPr lang="en-US"/>
              <a:t>)</a:t>
            </a:r>
            <a:br>
              <a:rPr i="1"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62500"/>
              <a:buNone/>
            </a:pPr>
            <a:r>
              <a:rPr lang="en-US"/>
              <a:t>Modulo 5: Valutazione dei metodi di insegnamento e di apprendimento nelle lezioni di informatica della scuola primaria </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600"/>
              <a:buNone/>
            </a:pPr>
            <a:r>
              <a:rPr lang="en-US"/>
              <a:t>Unità 5.1: L’autovalutazione come strumento per migliorare il proprio metodo didattico</a:t>
            </a:r>
            <a:r>
              <a:rPr b="1" lang="en-US"/>
              <a:t>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Elaborare i criteri di valutazione – 4. Valutare i criteri</a:t>
            </a:r>
            <a:endParaRPr/>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È necessario verificare </a:t>
            </a:r>
            <a:r>
              <a:rPr lang="en-US"/>
              <a:t>se i criteri sono facili e chiari da applicare, ad esempio:</a:t>
            </a:r>
            <a:endParaRPr/>
          </a:p>
          <a:p>
            <a:pPr indent="-368300" lvl="1" marL="914400" rtl="0" algn="l">
              <a:lnSpc>
                <a:spcPct val="90000"/>
              </a:lnSpc>
              <a:spcBef>
                <a:spcPts val="500"/>
              </a:spcBef>
              <a:spcAft>
                <a:spcPts val="0"/>
              </a:spcAft>
              <a:buSzPts val="1800"/>
              <a:buChar char="•"/>
            </a:pPr>
            <a:r>
              <a:rPr lang="en-US"/>
              <a:t>sottoponendoli all’analisi e alla revisione di una figura esperta</a:t>
            </a:r>
            <a:endParaRPr/>
          </a:p>
          <a:p>
            <a:pPr indent="-368300" lvl="2" marL="1371600" rtl="0" algn="l">
              <a:lnSpc>
                <a:spcPct val="90000"/>
              </a:lnSpc>
              <a:spcBef>
                <a:spcPts val="500"/>
              </a:spcBef>
              <a:spcAft>
                <a:spcPts val="0"/>
              </a:spcAft>
              <a:buSzPts val="1440"/>
              <a:buChar char="•"/>
            </a:pPr>
            <a:r>
              <a:rPr lang="en-US"/>
              <a:t>ricercare il feedback da parte di colleghe e colleghi; </a:t>
            </a:r>
            <a:endParaRPr/>
          </a:p>
          <a:p>
            <a:pPr indent="-368300" lvl="1" marL="914400" rtl="0" algn="l">
              <a:lnSpc>
                <a:spcPct val="90000"/>
              </a:lnSpc>
              <a:spcBef>
                <a:spcPts val="500"/>
              </a:spcBef>
              <a:spcAft>
                <a:spcPts val="0"/>
              </a:spcAft>
              <a:buSzPts val="1800"/>
              <a:buChar char="•"/>
            </a:pPr>
            <a:r>
              <a:rPr lang="en-US"/>
              <a:t>testandoli in classe</a:t>
            </a:r>
            <a:endParaRPr/>
          </a:p>
          <a:p>
            <a:pPr indent="-368300" lvl="2" marL="1371600" rtl="0" algn="l">
              <a:lnSpc>
                <a:spcPct val="90000"/>
              </a:lnSpc>
              <a:spcBef>
                <a:spcPts val="500"/>
              </a:spcBef>
              <a:spcAft>
                <a:spcPts val="0"/>
              </a:spcAft>
              <a:buSzPts val="1440"/>
              <a:buChar char="•"/>
            </a:pPr>
            <a:r>
              <a:rPr lang="en-US"/>
              <a:t>valutarli e testarli in pratica; </a:t>
            </a:r>
            <a:endParaRPr/>
          </a:p>
          <a:p>
            <a:pPr indent="-368300" lvl="1" marL="914400" rtl="0" algn="l">
              <a:lnSpc>
                <a:spcPct val="90000"/>
              </a:lnSpc>
              <a:spcBef>
                <a:spcPts val="500"/>
              </a:spcBef>
              <a:spcAft>
                <a:spcPts val="0"/>
              </a:spcAft>
              <a:buSzPts val="1800"/>
              <a:buChar char="•"/>
            </a:pPr>
            <a:r>
              <a:rPr lang="en-US"/>
              <a:t>prove di autovalutazione</a:t>
            </a:r>
            <a:endParaRPr/>
          </a:p>
          <a:p>
            <a:pPr indent="-368300" lvl="2" marL="1371600" rtl="0" algn="l">
              <a:lnSpc>
                <a:spcPct val="90000"/>
              </a:lnSpc>
              <a:spcBef>
                <a:spcPts val="500"/>
              </a:spcBef>
              <a:spcAft>
                <a:spcPts val="0"/>
              </a:spcAft>
              <a:buSzPts val="1440"/>
              <a:buChar char="•"/>
            </a:pPr>
            <a:r>
              <a:rPr lang="en-US"/>
              <a:t>applicare i criteri al proprio metodo di insegnamento.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È importante adattare i criteri se necessario!</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Lo strumento per l'autoriflessione di TINKER</a:t>
            </a:r>
            <a:endParaRPr/>
          </a:p>
        </p:txBody>
      </p:sp>
      <p:sp>
        <p:nvSpPr>
          <p:cNvPr id="262" name="Google Shape;262;g347aa63ff27_0_89"/>
          <p:cNvSpPr txBox="1"/>
          <p:nvPr>
            <p:ph idx="1" type="body"/>
          </p:nvPr>
        </p:nvSpPr>
        <p:spPr>
          <a:xfrm>
            <a:off x="97970" y="857507"/>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Nell’ambito del progetto sono state sviluppati dei criteri e delle griglie di valutazione per aiutare a valutare aspetti come </a:t>
            </a:r>
            <a:r>
              <a:rPr b="1" lang="en-US"/>
              <a:t>l’apprendimento autentico </a:t>
            </a:r>
            <a:r>
              <a:rPr lang="en-US"/>
              <a:t>e </a:t>
            </a:r>
            <a:r>
              <a:rPr b="1" lang="en-US"/>
              <a:t>la parità di genere.</a:t>
            </a:r>
            <a:br>
              <a:rPr b="1" lang="en-US"/>
            </a:br>
            <a:endParaRPr b="1"/>
          </a:p>
          <a:p>
            <a:pPr indent="-342900" lvl="0" marL="571500" marR="0" rtl="0" algn="l">
              <a:lnSpc>
                <a:spcPct val="90000"/>
              </a:lnSpc>
              <a:spcBef>
                <a:spcPts val="1000"/>
              </a:spcBef>
              <a:spcAft>
                <a:spcPts val="0"/>
              </a:spcAft>
              <a:buSzPts val="2200"/>
              <a:buChar char="•"/>
            </a:pPr>
            <a:r>
              <a:rPr lang="en-US"/>
              <a:t>Ecco alcuni criteri di valutazione volti a </a:t>
            </a:r>
            <a:endParaRPr/>
          </a:p>
          <a:p>
            <a:pPr indent="-368300" lvl="1" marL="914400" marR="0" rtl="0" algn="l">
              <a:lnSpc>
                <a:spcPct val="90000"/>
              </a:lnSpc>
              <a:spcBef>
                <a:spcPts val="1000"/>
              </a:spcBef>
              <a:spcAft>
                <a:spcPts val="0"/>
              </a:spcAft>
              <a:buSzPts val="1800"/>
              <a:buChar char="•"/>
            </a:pPr>
            <a:r>
              <a:rPr b="1" lang="en-US"/>
              <a:t>comprendere </a:t>
            </a:r>
            <a:r>
              <a:rPr lang="en-US"/>
              <a:t>degli elementi dell’</a:t>
            </a:r>
            <a:r>
              <a:rPr b="1" lang="en-US"/>
              <a:t>apprendimento autentico</a:t>
            </a:r>
            <a:r>
              <a:rPr lang="en-US"/>
              <a:t>, nello specifico:</a:t>
            </a:r>
            <a:br>
              <a:rPr lang="en-US"/>
            </a:b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b="1" lang="en-US"/>
              <a:t>comprendere </a:t>
            </a:r>
            <a:r>
              <a:rPr lang="en-US"/>
              <a:t>elementi relativi alla </a:t>
            </a:r>
            <a:r>
              <a:rPr b="1" lang="en-US"/>
              <a:t>parità di genere, </a:t>
            </a:r>
            <a:r>
              <a:rPr lang="en-US"/>
              <a:t>nello specifico:</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9171708" y="1813432"/>
            <a:ext cx="2124075" cy="800100"/>
          </a:xfrm>
          <a:prstGeom prst="rect">
            <a:avLst/>
          </a:prstGeom>
          <a:noFill/>
          <a:ln>
            <a:noFill/>
          </a:ln>
        </p:spPr>
      </p:pic>
      <p:graphicFrame>
        <p:nvGraphicFramePr>
          <p:cNvPr id="264" name="Google Shape;264;g347aa63ff27_0_89"/>
          <p:cNvGraphicFramePr/>
          <p:nvPr/>
        </p:nvGraphicFramePr>
        <p:xfrm>
          <a:off x="1364925" y="2854375"/>
          <a:ext cx="3000000" cy="3000000"/>
        </p:xfrm>
        <a:graphic>
          <a:graphicData uri="http://schemas.openxmlformats.org/drawingml/2006/table">
            <a:tbl>
              <a:tblPr>
                <a:noFill/>
                <a:tableStyleId>{AC4EA97E-C1B8-4F32-8065-1B8E79D0D08B}</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Contesti autentici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Attività e compiti autentici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Esempio di figure esperte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Ruoli e punti di vista multipli</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Principi dell’apprendimento autentico</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Processo di costruzione collaborativa delle conoscenze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Struttura volta a rendere esplicite le conoscenze implicite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Riflessione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i="1" lang="en-US" sz="1400" u="none" cap="none" strike="noStrike"/>
                        <a:t>Coaching</a:t>
                      </a:r>
                      <a:r>
                        <a:rPr lang="en-US" sz="1400" u="none" cap="none" strike="noStrike"/>
                        <a:t> e </a:t>
                      </a:r>
                      <a:r>
                        <a:rPr i="1" lang="en-US" sz="1400" u="none" cap="none" strike="noStrike"/>
                        <a:t>scaffolding</a:t>
                      </a:r>
                      <a:endParaRPr i="1"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Valutazione autentica</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364925" y="5261350"/>
          <a:ext cx="3000000" cy="3000000"/>
        </p:xfrm>
        <a:graphic>
          <a:graphicData uri="http://schemas.openxmlformats.org/drawingml/2006/table">
            <a:tbl>
              <a:tblPr>
                <a:noFill/>
                <a:tableStyleId>{AC4EA97E-C1B8-4F32-8065-1B8E79D0D08B}</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Modelli di ruolo diversi nelle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Materiali e linguaggio inclusivo dal punto di vista del genere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Pari coinvolgimento nelle attività di apprendimento collaborativo</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Interazioni inclusive in classe</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Implicazioni reali nel mondo delle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Incoraggiare la ricerca e l’applicazione dei principi dell’informatica al di fuori della classe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Normalizzare il fallimento e incoraggiare le persone a perseverare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Tecniche di insegnamento diverse. </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#2– Creare una scheda di osservazione</a:t>
            </a:r>
            <a:endParaRPr/>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Create insieme una scheda di osservazione relativa a una lezione di informatica (griglie di valutazione e liste di controllo)</a:t>
            </a:r>
            <a:endParaRPr/>
          </a:p>
          <a:p>
            <a:pPr indent="-342900" lvl="0" marL="571500" marR="0" rtl="0" algn="l">
              <a:lnSpc>
                <a:spcPct val="90000"/>
              </a:lnSpc>
              <a:spcBef>
                <a:spcPts val="1000"/>
              </a:spcBef>
              <a:spcAft>
                <a:spcPts val="0"/>
              </a:spcAft>
              <a:buClr>
                <a:schemeClr val="accent4"/>
              </a:buClr>
              <a:buSzPts val="2200"/>
              <a:buFont typeface="Arial"/>
              <a:buChar char="•"/>
            </a:pPr>
            <a:r>
              <a:rPr lang="en-US"/>
              <a:t>Usate criteri specifici e misurabili, ad esempio:</a:t>
            </a:r>
            <a:endParaRPr/>
          </a:p>
          <a:p>
            <a:pPr indent="-368300" lvl="1" marL="914400" rtl="0" algn="l">
              <a:lnSpc>
                <a:spcPct val="90000"/>
              </a:lnSpc>
              <a:spcBef>
                <a:spcPts val="500"/>
              </a:spcBef>
              <a:spcAft>
                <a:spcPts val="0"/>
              </a:spcAft>
              <a:buSzPts val="1980"/>
              <a:buChar char="•"/>
            </a:pPr>
            <a:r>
              <a:rPr lang="en-US" sz="2200">
                <a:solidFill>
                  <a:schemeClr val="accent4"/>
                </a:solidFill>
              </a:rPr>
              <a:t>“L’insegnante fornisce almeno un esempio reale nel corso della lezione”</a:t>
            </a:r>
            <a:endParaRPr/>
          </a:p>
          <a:p>
            <a:pPr indent="-368300" lvl="1" marL="914400" rtl="0" algn="l">
              <a:lnSpc>
                <a:spcPct val="90000"/>
              </a:lnSpc>
              <a:spcBef>
                <a:spcPts val="500"/>
              </a:spcBef>
              <a:spcAft>
                <a:spcPts val="0"/>
              </a:spcAft>
              <a:buSzPts val="1980"/>
              <a:buChar char="•"/>
            </a:pPr>
            <a:r>
              <a:rPr lang="en-US" sz="2200">
                <a:solidFill>
                  <a:schemeClr val="accent4"/>
                </a:solidFill>
              </a:rPr>
              <a:t>“Le e gli studenti partecipano attivamente alle attività di </a:t>
            </a:r>
            <a:r>
              <a:rPr i="1" lang="en-US" sz="2200">
                <a:solidFill>
                  <a:schemeClr val="accent4"/>
                </a:solidFill>
              </a:rPr>
              <a:t>coding”</a:t>
            </a:r>
            <a:endParaRPr/>
          </a:p>
          <a:p>
            <a:pPr indent="-368300" lvl="1" marL="914400" rtl="0" algn="l">
              <a:lnSpc>
                <a:spcPct val="90000"/>
              </a:lnSpc>
              <a:spcBef>
                <a:spcPts val="500"/>
              </a:spcBef>
              <a:spcAft>
                <a:spcPts val="0"/>
              </a:spcAft>
              <a:buSzPts val="1980"/>
              <a:buChar char="•"/>
            </a:pPr>
            <a:r>
              <a:rPr i="1" lang="en-US" sz="2200">
                <a:solidFill>
                  <a:schemeClr val="accent4"/>
                </a:solidFill>
              </a:rPr>
              <a:t>“</a:t>
            </a:r>
            <a:r>
              <a:rPr lang="en-US" sz="2200">
                <a:solidFill>
                  <a:schemeClr val="accent4"/>
                </a:solidFill>
              </a:rPr>
              <a:t>L’insegnante garantisce che ragazze e ragazzi partecipino equamente alla discussione”. </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4419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#2 – Esempi</a:t>
            </a:r>
            <a:endParaRPr/>
          </a:p>
        </p:txBody>
      </p:sp>
      <p:sp>
        <p:nvSpPr>
          <p:cNvPr id="280" name="Google Shape;280;g304c02914fe_1_47"/>
          <p:cNvSpPr txBox="1"/>
          <p:nvPr>
            <p:ph idx="1" type="body"/>
          </p:nvPr>
        </p:nvSpPr>
        <p:spPr>
          <a:xfrm>
            <a:off x="0" y="836601"/>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Ecco un esempio di come può essere svolta l’attività n.2:</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{AC4EA97E-C1B8-4F32-8065-1B8E79D0D08B}</a:tableStyleId>
              </a:tblPr>
              <a:tblGrid>
                <a:gridCol w="2531025"/>
                <a:gridCol w="4744025"/>
                <a:gridCol w="1567075"/>
                <a:gridCol w="144487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Criteri</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Descrizione</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Valutazione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Note</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Chiarezza e varietà dei metodi di insegnamento</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Le tue spiegazioni erano chiare? Hai utilizzato diverse metodologie didattiche (ad es., ricorso a immagini, attività?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Utilizzo di esempi reali e inclusivi</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Hai fatto ricorso ad applicazioni reali? Hai utilizzato esempi diversificati e inclusivi in termini di genere?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Una classe inclusiva e con rapporti interpersonali improntati al rispetto</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Tutte le e gli studenti si sono sentiti sicuri e rispettati? Ogni persona ha avuto pari opportunità di partecipazione?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Motivazione, coinvolgimento e partecipazione della classe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Le e gli studenti si sono mostrati curiosi e attivamente coinvolti nella lezione?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Uso della tecnologia</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Hai utilizzato la tecnologia al fine di favorire l’apprendimento?</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Riflessione e adattamento</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Hai riflettuto su quello che ha funzionato? Hai modificato le attività per rispondere alle esigenze delle e degli studenti?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Self-reflection on Effective Learning</a:t>
            </a:r>
            <a:br>
              <a:rPr i="1" lang="en-US"/>
            </a:br>
            <a:r>
              <a:rPr i="1" lang="en-US"/>
              <a:t>by Fostering the use of Innovative Educational technologies</a:t>
            </a:r>
            <a:br>
              <a:rPr i="1" lang="en-US"/>
            </a:br>
            <a:endParaRPr i="1"/>
          </a:p>
          <a:p>
            <a:pPr indent="-342900" lvl="0" marL="571500" rtl="0" algn="l">
              <a:lnSpc>
                <a:spcPct val="90000"/>
              </a:lnSpc>
              <a:spcBef>
                <a:spcPts val="1000"/>
              </a:spcBef>
              <a:spcAft>
                <a:spcPts val="0"/>
              </a:spcAft>
              <a:buClr>
                <a:srgbClr val="000000"/>
              </a:buClr>
              <a:buSzPts val="2200"/>
              <a:buChar char="•"/>
            </a:pPr>
            <a:r>
              <a:rPr lang="en-US"/>
              <a:t>Uno strumento gratuito progettato per </a:t>
            </a:r>
            <a:r>
              <a:rPr b="1" lang="en-US"/>
              <a:t>aiutare a valutare le competenze digitali del personale docente e le strategie di inclusione</a:t>
            </a:r>
            <a:br>
              <a:rPr b="1" lang="en-US"/>
            </a:br>
            <a:endParaRPr b="1"/>
          </a:p>
          <a:p>
            <a:pPr indent="-342900" lvl="0" marL="571500" rtl="0" algn="l">
              <a:lnSpc>
                <a:spcPct val="90000"/>
              </a:lnSpc>
              <a:spcBef>
                <a:spcPts val="1000"/>
              </a:spcBef>
              <a:spcAft>
                <a:spcPts val="0"/>
              </a:spcAft>
              <a:buSzPts val="2200"/>
              <a:buChar char="•"/>
            </a:pPr>
            <a:r>
              <a:rPr lang="en-US"/>
              <a:t>Può essere utilizzato come griglia di valutazione in particolare per quanto concerne: </a:t>
            </a:r>
            <a:endParaRPr/>
          </a:p>
          <a:p>
            <a:pPr indent="-368300" lvl="1" marL="914400" rtl="0" algn="l">
              <a:lnSpc>
                <a:spcPct val="90000"/>
              </a:lnSpc>
              <a:spcBef>
                <a:spcPts val="500"/>
              </a:spcBef>
              <a:spcAft>
                <a:spcPts val="0"/>
              </a:spcAft>
              <a:buSzPts val="1800"/>
              <a:buChar char="•"/>
            </a:pPr>
            <a:r>
              <a:rPr lang="en-US"/>
              <a:t>area F: pedagogia – implementazione in classe;</a:t>
            </a:r>
            <a:endParaRPr/>
          </a:p>
          <a:p>
            <a:pPr indent="-368300" lvl="1" marL="914400" rtl="0" algn="l">
              <a:lnSpc>
                <a:spcPct val="90000"/>
              </a:lnSpc>
              <a:spcBef>
                <a:spcPts val="500"/>
              </a:spcBef>
              <a:spcAft>
                <a:spcPts val="0"/>
              </a:spcAft>
              <a:buSzPts val="1800"/>
              <a:buChar char="•"/>
            </a:pPr>
            <a:r>
              <a:rPr lang="en-US"/>
              <a:t>area G: strategie di valutazione</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Questionari SELFIE</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a:t>
            </a:r>
            <a:endParaRPr/>
          </a:p>
        </p:txBody>
      </p:sp>
      <p:pic>
        <p:nvPicPr>
          <p:cNvPr id="290" name="Google Shape;290;g347aa63ff27_0_112"/>
          <p:cNvPicPr preferRelativeResize="0"/>
          <p:nvPr/>
        </p:nvPicPr>
        <p:blipFill rotWithShape="1">
          <a:blip r:embed="rId4">
            <a:alphaModFix/>
          </a:blip>
          <a:srcRect b="0" l="0" r="0" t="0"/>
          <a:stretch/>
        </p:blipFill>
        <p:spPr>
          <a:xfrm rot="-1893696">
            <a:off x="7036892" y="3944245"/>
            <a:ext cx="4968656" cy="174228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 criteri relative alle aree F e G</a:t>
            </a:r>
            <a:endParaRPr/>
          </a:p>
        </p:txBody>
      </p:sp>
      <p:graphicFrame>
        <p:nvGraphicFramePr>
          <p:cNvPr id="297" name="Google Shape;297;g347aa63ff27_0_263"/>
          <p:cNvGraphicFramePr/>
          <p:nvPr/>
        </p:nvGraphicFramePr>
        <p:xfrm>
          <a:off x="442700" y="889000"/>
          <a:ext cx="3000000" cy="3000000"/>
        </p:xfrm>
        <a:graphic>
          <a:graphicData uri="http://schemas.openxmlformats.org/drawingml/2006/table">
            <a:tbl>
              <a:tblPr>
                <a:noFill/>
                <a:tableStyleId>{1E1E0DB7-E503-4C79-B7FD-6694D032CEEA}</a:tableStyleId>
              </a:tblPr>
              <a:tblGrid>
                <a:gridCol w="473550"/>
                <a:gridCol w="4027800"/>
                <a:gridCol w="67592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Area F: pedagogia – implementazione in classe</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Adattarsi ai bisogni delle e degli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rispondere ai bisogni di apprendimento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Stimolare la creatività</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stimolare la creatività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F4</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Coinvolgere le e gli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Creo delle attività digitali per coinvolgere le e 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Collaborazione tra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 Uso le tecnologie digitali per facilitare la collaborazione tra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Progetti interdisciplinari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Spingo le e gli studenti a usare le tecnologie digitali per portare a termine progetti interdisciplinari</a:t>
                      </a:r>
                      <a:endParaRPr sz="18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Area G: Strategie di valutazione</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Valutare le competenze</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valutare le competenze delle e degli studenti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tempestivi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dare dei feedback tempestivi</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Autoriflessione sul processo di apprendimento</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consentire alle e agli studenti di riflettere sul proprio processo di apprendimento. </a:t>
                      </a:r>
                      <a:endParaRPr sz="14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ad altri studenti</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Uso le tecnologie digitali per permettere alle e agli studenti di dare un feedback sul lavoro degli altri. </a:t>
                      </a:r>
                      <a:endParaRPr sz="18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I diari di autovalutazione o apprendimento possono essere compilati al termine di ogni lezione</a:t>
            </a:r>
            <a:endParaRPr/>
          </a:p>
          <a:p>
            <a:pPr indent="-342900" lvl="0" marL="571500" rtl="0" algn="l">
              <a:lnSpc>
                <a:spcPct val="90000"/>
              </a:lnSpc>
              <a:spcBef>
                <a:spcPts val="1000"/>
              </a:spcBef>
              <a:spcAft>
                <a:spcPts val="0"/>
              </a:spcAft>
              <a:buClr>
                <a:srgbClr val="000000"/>
              </a:buClr>
              <a:buSzPts val="2200"/>
              <a:buChar char="•"/>
            </a:pPr>
            <a:r>
              <a:rPr lang="en-US"/>
              <a:t>Occorre descrivere </a:t>
            </a:r>
            <a:r>
              <a:rPr b="1" lang="en-US"/>
              <a:t>esperienze, decisioni </a:t>
            </a:r>
            <a:r>
              <a:rPr lang="en-US"/>
              <a:t>e </a:t>
            </a:r>
            <a:r>
              <a:rPr b="1" lang="en-US"/>
              <a:t>risultati ottenuti in classe. </a:t>
            </a:r>
            <a:endParaRPr/>
          </a:p>
          <a:p>
            <a:pPr indent="-342900" lvl="0" marL="571500" rtl="0" algn="just">
              <a:lnSpc>
                <a:spcPct val="90000"/>
              </a:lnSpc>
              <a:spcBef>
                <a:spcPts val="1000"/>
              </a:spcBef>
              <a:spcAft>
                <a:spcPts val="0"/>
              </a:spcAft>
              <a:buClr>
                <a:srgbClr val="000000"/>
              </a:buClr>
              <a:buSzPts val="2200"/>
              <a:buChar char="•"/>
            </a:pPr>
            <a:r>
              <a:rPr lang="en-US"/>
              <a:t>Permettono di individuare: </a:t>
            </a:r>
            <a:endParaRPr/>
          </a:p>
          <a:p>
            <a:pPr indent="-342900" lvl="1" marL="1028700" rtl="0" algn="just">
              <a:lnSpc>
                <a:spcPct val="90000"/>
              </a:lnSpc>
              <a:spcBef>
                <a:spcPts val="1000"/>
              </a:spcBef>
              <a:spcAft>
                <a:spcPts val="0"/>
              </a:spcAft>
              <a:buClr>
                <a:srgbClr val="000000"/>
              </a:buClr>
              <a:buSzPts val="2200"/>
              <a:buChar char="•"/>
            </a:pPr>
            <a:r>
              <a:rPr lang="en-US"/>
              <a:t>aspetti che </a:t>
            </a:r>
            <a:r>
              <a:rPr b="1" lang="en-US"/>
              <a:t>hanno funzionato</a:t>
            </a:r>
            <a:r>
              <a:rPr lang="en-US"/>
              <a:t>; </a:t>
            </a:r>
            <a:endParaRPr/>
          </a:p>
          <a:p>
            <a:pPr indent="-342900" lvl="1" marL="1028700" rtl="0" algn="just">
              <a:lnSpc>
                <a:spcPct val="90000"/>
              </a:lnSpc>
              <a:spcBef>
                <a:spcPts val="1000"/>
              </a:spcBef>
              <a:spcAft>
                <a:spcPts val="0"/>
              </a:spcAft>
              <a:buClr>
                <a:srgbClr val="000000"/>
              </a:buClr>
              <a:buSzPts val="2200"/>
              <a:buChar char="•"/>
            </a:pPr>
            <a:r>
              <a:rPr lang="en-US"/>
              <a:t>aspetti da </a:t>
            </a:r>
            <a:r>
              <a:rPr b="1" lang="en-US"/>
              <a:t>migliorare</a:t>
            </a:r>
            <a:r>
              <a:rPr lang="en-US"/>
              <a:t>; </a:t>
            </a:r>
            <a:endParaRPr/>
          </a:p>
          <a:p>
            <a:pPr indent="-342900" lvl="1" marL="1028700" rtl="0" algn="just">
              <a:lnSpc>
                <a:spcPct val="90000"/>
              </a:lnSpc>
              <a:spcBef>
                <a:spcPts val="1000"/>
              </a:spcBef>
              <a:spcAft>
                <a:spcPts val="0"/>
              </a:spcAft>
              <a:buClr>
                <a:srgbClr val="000000"/>
              </a:buClr>
              <a:buSzPts val="2200"/>
              <a:buChar char="•"/>
            </a:pPr>
            <a:r>
              <a:rPr b="1" lang="en-US"/>
              <a:t>le reazioni </a:t>
            </a:r>
            <a:r>
              <a:rPr lang="en-US"/>
              <a:t>delle e degli studenti</a:t>
            </a:r>
            <a:endParaRPr/>
          </a:p>
          <a:p>
            <a:pPr indent="-342900" lvl="1" marL="1028700" rtl="0" algn="just">
              <a:lnSpc>
                <a:spcPct val="90000"/>
              </a:lnSpc>
              <a:spcBef>
                <a:spcPts val="1000"/>
              </a:spcBef>
              <a:spcAft>
                <a:spcPts val="0"/>
              </a:spcAft>
              <a:buClr>
                <a:srgbClr val="000000"/>
              </a:buClr>
              <a:buSzPts val="2200"/>
              <a:buChar char="•"/>
            </a:pPr>
            <a:r>
              <a:rPr lang="en-US"/>
              <a:t>il carattere </a:t>
            </a:r>
            <a:r>
              <a:rPr b="1" lang="en-US"/>
              <a:t>inclusivo</a:t>
            </a:r>
            <a:r>
              <a:rPr lang="en-US"/>
              <a:t> e coinvolgente della lezione. </a:t>
            </a:r>
            <a:endParaRPr/>
          </a:p>
          <a:p>
            <a:pPr indent="-203200" lvl="0" marL="571500" rtl="0" algn="l">
              <a:lnSpc>
                <a:spcPct val="90000"/>
              </a:lnSpc>
              <a:spcBef>
                <a:spcPts val="1000"/>
              </a:spcBef>
              <a:spcAft>
                <a:spcPts val="0"/>
              </a:spcAft>
              <a:buClr>
                <a:srgbClr val="000000"/>
              </a:buClr>
              <a:buSzPts val="2200"/>
              <a:buNone/>
            </a:pPr>
            <a:r>
              <a:t/>
            </a:r>
            <a:endParaRPr b="1"/>
          </a:p>
          <a:p>
            <a:pPr indent="-203200" lvl="0" marL="571500" rtl="0" algn="l">
              <a:lnSpc>
                <a:spcPct val="90000"/>
              </a:lnSpc>
              <a:spcBef>
                <a:spcPts val="1000"/>
              </a:spcBef>
              <a:spcAft>
                <a:spcPts val="0"/>
              </a:spcAft>
              <a:buClr>
                <a:srgbClr val="000000"/>
              </a:buClr>
              <a:buSzPts val="2200"/>
              <a:buNone/>
            </a:pPr>
            <a:r>
              <a:t/>
            </a:r>
            <a:endParaRPr b="1"/>
          </a:p>
          <a:p>
            <a:pPr indent="-342900" lvl="0" marL="571500" rtl="0" algn="l">
              <a:lnSpc>
                <a:spcPct val="90000"/>
              </a:lnSpc>
              <a:spcBef>
                <a:spcPts val="1000"/>
              </a:spcBef>
              <a:spcAft>
                <a:spcPts val="0"/>
              </a:spcAft>
              <a:buClr>
                <a:srgbClr val="000000"/>
              </a:buClr>
              <a:buSzPts val="2200"/>
              <a:buChar char="•"/>
            </a:pPr>
            <a:r>
              <a:rPr lang="en-US"/>
              <a:t>È possibile scrivere dei semplici appunti oppure elaborare una riflessione più dettagliata</a:t>
            </a:r>
            <a:endParaRPr/>
          </a:p>
          <a:p>
            <a:pPr indent="-342900" lvl="0" marL="571500" rtl="0" algn="l">
              <a:lnSpc>
                <a:spcPct val="90000"/>
              </a:lnSpc>
              <a:spcBef>
                <a:spcPts val="1000"/>
              </a:spcBef>
              <a:spcAft>
                <a:spcPts val="0"/>
              </a:spcAft>
              <a:buClr>
                <a:srgbClr val="000000"/>
              </a:buClr>
              <a:buSzPts val="2200"/>
              <a:buChar char="•"/>
            </a:pPr>
            <a:r>
              <a:rPr lang="en-US"/>
              <a:t>Il diario di apprendimento è particolarmente utile quando è associato a </a:t>
            </a:r>
            <a:r>
              <a:rPr b="1" lang="en-US"/>
              <a:t>griglie di valutazione e al feedback delle e degli studenti</a:t>
            </a:r>
            <a:endParaRPr b="1"/>
          </a:p>
          <a:p>
            <a:pPr indent="-368300" lvl="1" marL="914400" rtl="0" algn="l">
              <a:lnSpc>
                <a:spcPct val="90000"/>
              </a:lnSpc>
              <a:spcBef>
                <a:spcPts val="500"/>
              </a:spcBef>
              <a:spcAft>
                <a:spcPts val="0"/>
              </a:spcAft>
              <a:buClr>
                <a:srgbClr val="000000"/>
              </a:buClr>
              <a:buSzPts val="1800"/>
              <a:buChar char="•"/>
            </a:pPr>
            <a:r>
              <a:rPr lang="en-US"/>
              <a:t>poiché consente di mettere in relazione riflessioni personali e riscontri esterni. </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Diari di autovalutazione e di apprendimento</a:t>
            </a:r>
            <a:endParaRPr/>
          </a:p>
        </p:txBody>
      </p:sp>
      <p:pic>
        <p:nvPicPr>
          <p:cNvPr id="305" name="Google Shape;305;g347aa63ff27_0_250"/>
          <p:cNvPicPr preferRelativeResize="0"/>
          <p:nvPr/>
        </p:nvPicPr>
        <p:blipFill rotWithShape="1">
          <a:blip r:embed="rId3">
            <a:alphaModFix/>
          </a:blip>
          <a:srcRect b="23737" l="0" r="0" t="0"/>
          <a:stretch/>
        </p:blipFill>
        <p:spPr>
          <a:xfrm>
            <a:off x="9007825" y="1578169"/>
            <a:ext cx="2440724" cy="2791999"/>
          </a:xfrm>
          <a:prstGeom prst="rect">
            <a:avLst/>
          </a:prstGeom>
          <a:noFill/>
          <a:ln>
            <a:noFill/>
          </a:ln>
        </p:spPr>
      </p:pic>
      <p:sp>
        <p:nvSpPr>
          <p:cNvPr id="306" name="Google Shape;306;g347aa63ff27_0_250"/>
          <p:cNvSpPr txBox="1"/>
          <p:nvPr/>
        </p:nvSpPr>
        <p:spPr>
          <a:xfrm>
            <a:off x="9019149" y="4325469"/>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Aiuta l’insegnante ad </a:t>
            </a:r>
            <a:r>
              <a:rPr b="1" lang="en-US">
                <a:solidFill>
                  <a:schemeClr val="dk1"/>
                </a:solidFill>
              </a:rPr>
              <a:t>accorgersi di aspetti che potrebbe ignorare sul momento: </a:t>
            </a:r>
            <a:endParaRPr/>
          </a:p>
          <a:p>
            <a:pPr indent="-368300" lvl="1" marL="914400" rtl="0" algn="l">
              <a:lnSpc>
                <a:spcPct val="90000"/>
              </a:lnSpc>
              <a:spcBef>
                <a:spcPts val="500"/>
              </a:spcBef>
              <a:spcAft>
                <a:spcPts val="0"/>
              </a:spcAft>
              <a:buSzPts val="1800"/>
              <a:buChar char="•"/>
            </a:pPr>
            <a:r>
              <a:rPr lang="en-US"/>
              <a:t>linguaggio del corpo; </a:t>
            </a:r>
            <a:endParaRPr/>
          </a:p>
          <a:p>
            <a:pPr indent="-368300" lvl="1" marL="914400" rtl="0" algn="l">
              <a:lnSpc>
                <a:spcPct val="90000"/>
              </a:lnSpc>
              <a:spcBef>
                <a:spcPts val="500"/>
              </a:spcBef>
              <a:spcAft>
                <a:spcPts val="0"/>
              </a:spcAft>
              <a:buSzPts val="1800"/>
              <a:buChar char="•"/>
            </a:pPr>
            <a:r>
              <a:rPr lang="en-US"/>
              <a:t>partecipazione delle degli studenti; </a:t>
            </a:r>
            <a:endParaRPr/>
          </a:p>
          <a:p>
            <a:pPr indent="-368300" lvl="1" marL="914400" rtl="0" algn="l">
              <a:lnSpc>
                <a:spcPct val="90000"/>
              </a:lnSpc>
              <a:spcBef>
                <a:spcPts val="500"/>
              </a:spcBef>
              <a:spcAft>
                <a:spcPts val="0"/>
              </a:spcAft>
              <a:buSzPts val="1800"/>
              <a:buChar char="•"/>
            </a:pPr>
            <a:r>
              <a:rPr lang="en-US"/>
              <a:t>aspetti legati alla gestione del tempo; </a:t>
            </a:r>
            <a:endParaRPr/>
          </a:p>
          <a:p>
            <a:pPr indent="-368300" lvl="1" marL="914400" rtl="0" algn="l">
              <a:lnSpc>
                <a:spcPct val="90000"/>
              </a:lnSpc>
              <a:spcBef>
                <a:spcPts val="500"/>
              </a:spcBef>
              <a:spcAft>
                <a:spcPts val="0"/>
              </a:spcAft>
              <a:buSzPts val="1800"/>
              <a:buChar char="•"/>
            </a:pPr>
            <a:r>
              <a:rPr lang="en-US"/>
              <a:t>chiarezza delle spiegazioni. </a:t>
            </a:r>
            <a:br>
              <a:rPr lang="en-US"/>
            </a:br>
            <a:endParaRPr/>
          </a:p>
          <a:p>
            <a:pPr indent="-342900" lvl="0" marL="571500" rtl="0" algn="l">
              <a:lnSpc>
                <a:spcPct val="90000"/>
              </a:lnSpc>
              <a:spcBef>
                <a:spcPts val="1000"/>
              </a:spcBef>
              <a:spcAft>
                <a:spcPts val="0"/>
              </a:spcAft>
              <a:buSzPts val="2200"/>
              <a:buChar char="•"/>
            </a:pPr>
            <a:r>
              <a:rPr lang="en-US"/>
              <a:t>Fornisce un </a:t>
            </a:r>
            <a:r>
              <a:rPr b="1" lang="en-US"/>
              <a:t>quadro più preciso. </a:t>
            </a:r>
            <a:endParaRPr/>
          </a:p>
          <a:p>
            <a:pPr indent="-342900" lvl="0" marL="571500" rtl="0" algn="l">
              <a:lnSpc>
                <a:spcPct val="90000"/>
              </a:lnSpc>
              <a:spcBef>
                <a:spcPts val="1000"/>
              </a:spcBef>
              <a:spcAft>
                <a:spcPts val="0"/>
              </a:spcAft>
              <a:buSzPts val="2200"/>
              <a:buChar char="•"/>
            </a:pPr>
            <a:r>
              <a:rPr lang="en-US"/>
              <a:t>Stimola la </a:t>
            </a:r>
            <a:r>
              <a:rPr b="1" lang="en-US"/>
              <a:t>riflessione in merito a</a:t>
            </a:r>
            <a:r>
              <a:rPr lang="en-US"/>
              <a:t>:</a:t>
            </a:r>
            <a:endParaRPr/>
          </a:p>
          <a:p>
            <a:pPr indent="-368300" lvl="1" marL="914400" rtl="0" algn="l">
              <a:lnSpc>
                <a:spcPct val="90000"/>
              </a:lnSpc>
              <a:spcBef>
                <a:spcPts val="500"/>
              </a:spcBef>
              <a:spcAft>
                <a:spcPts val="0"/>
              </a:spcAft>
              <a:buSzPts val="1800"/>
              <a:buChar char="•"/>
            </a:pPr>
            <a:r>
              <a:rPr lang="en-US"/>
              <a:t>gli aspetti che hanno funzionato; </a:t>
            </a:r>
            <a:endParaRPr/>
          </a:p>
          <a:p>
            <a:pPr indent="-368300" lvl="1" marL="914400" rtl="0" algn="l">
              <a:lnSpc>
                <a:spcPct val="90000"/>
              </a:lnSpc>
              <a:spcBef>
                <a:spcPts val="500"/>
              </a:spcBef>
              <a:spcAft>
                <a:spcPts val="0"/>
              </a:spcAft>
              <a:buSzPts val="1800"/>
              <a:buChar char="•"/>
            </a:pPr>
            <a:r>
              <a:rPr lang="en-US"/>
              <a:t>gli aspetti da migliorare; </a:t>
            </a:r>
            <a:endParaRPr/>
          </a:p>
          <a:p>
            <a:pPr indent="-368300" lvl="1" marL="914400" rtl="0" algn="l">
              <a:lnSpc>
                <a:spcPct val="90000"/>
              </a:lnSpc>
              <a:spcBef>
                <a:spcPts val="500"/>
              </a:spcBef>
              <a:spcAft>
                <a:spcPts val="0"/>
              </a:spcAft>
              <a:buSzPts val="1800"/>
              <a:buChar char="•"/>
            </a:pPr>
            <a:r>
              <a:rPr lang="en-US"/>
              <a:t>le reazioni delle e degli studenti</a:t>
            </a:r>
            <a:endParaRPr/>
          </a:p>
          <a:p>
            <a:pPr indent="-368300" lvl="1" marL="914400" rtl="0" algn="l">
              <a:lnSpc>
                <a:spcPct val="90000"/>
              </a:lnSpc>
              <a:spcBef>
                <a:spcPts val="500"/>
              </a:spcBef>
              <a:spcAft>
                <a:spcPts val="0"/>
              </a:spcAft>
              <a:buSzPts val="1800"/>
              <a:buChar char="•"/>
            </a:pPr>
            <a:r>
              <a:rPr lang="en-US"/>
              <a:t>il carattere inclusivo e coinvolgente della lezione. </a:t>
            </a:r>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L'autovalutazione mediante la videoregistrazione delle lezioni</a:t>
            </a:r>
            <a:endParaRPr/>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Procedura:</a:t>
            </a:r>
            <a:endParaRPr/>
          </a:p>
          <a:p>
            <a:pPr indent="-368300" lvl="1" marL="914400" rtl="0" algn="l">
              <a:lnSpc>
                <a:spcPct val="90000"/>
              </a:lnSpc>
              <a:spcBef>
                <a:spcPts val="500"/>
              </a:spcBef>
              <a:spcAft>
                <a:spcPts val="0"/>
              </a:spcAft>
              <a:buClr>
                <a:srgbClr val="000000"/>
              </a:buClr>
              <a:buSzPts val="1800"/>
              <a:buAutoNum type="arabicPeriod"/>
            </a:pPr>
            <a:r>
              <a:rPr b="1" lang="en-US"/>
              <a:t>Registrare una parte oppure l’intera lezione</a:t>
            </a:r>
            <a:endParaRPr/>
          </a:p>
          <a:p>
            <a:pPr indent="-368300" lvl="2" marL="1371600" rtl="0" algn="l">
              <a:lnSpc>
                <a:spcPct val="90000"/>
              </a:lnSpc>
              <a:spcBef>
                <a:spcPts val="500"/>
              </a:spcBef>
              <a:spcAft>
                <a:spcPts val="0"/>
              </a:spcAft>
              <a:buClr>
                <a:srgbClr val="000000"/>
              </a:buClr>
              <a:buSzPts val="1440"/>
              <a:buChar char="•"/>
            </a:pPr>
            <a:r>
              <a:rPr lang="en-US"/>
              <a:t>con il consenso di genitori e studenti</a:t>
            </a:r>
            <a:endParaRPr/>
          </a:p>
          <a:p>
            <a:pPr indent="-368300" lvl="1" marL="914400" rtl="0" algn="l">
              <a:lnSpc>
                <a:spcPct val="90000"/>
              </a:lnSpc>
              <a:spcBef>
                <a:spcPts val="500"/>
              </a:spcBef>
              <a:spcAft>
                <a:spcPts val="0"/>
              </a:spcAft>
              <a:buClr>
                <a:srgbClr val="000000"/>
              </a:buClr>
              <a:buSzPts val="1800"/>
              <a:buAutoNum type="arabicPeriod"/>
            </a:pPr>
            <a:r>
              <a:rPr b="1" lang="en-US"/>
              <a:t>Individuare un aspetto su cui concentrarsi</a:t>
            </a:r>
            <a:endParaRPr b="1"/>
          </a:p>
          <a:p>
            <a:pPr indent="-368300" lvl="2" marL="1371600" rtl="0" algn="l">
              <a:lnSpc>
                <a:spcPct val="90000"/>
              </a:lnSpc>
              <a:spcBef>
                <a:spcPts val="500"/>
              </a:spcBef>
              <a:spcAft>
                <a:spcPts val="0"/>
              </a:spcAft>
              <a:buClr>
                <a:srgbClr val="000000"/>
              </a:buClr>
              <a:buSzPts val="1440"/>
              <a:buChar char="•"/>
            </a:pPr>
            <a:r>
              <a:rPr lang="en-US"/>
              <a:t>ad es., tecniche per porre domande, coinvolgimento della classe, chiarezza delle spiegazioni, ecc. </a:t>
            </a:r>
            <a:endParaRPr/>
          </a:p>
          <a:p>
            <a:pPr indent="-368300" lvl="1" marL="914400" rtl="0" algn="l">
              <a:lnSpc>
                <a:spcPct val="90000"/>
              </a:lnSpc>
              <a:spcBef>
                <a:spcPts val="500"/>
              </a:spcBef>
              <a:spcAft>
                <a:spcPts val="0"/>
              </a:spcAft>
              <a:buClr>
                <a:srgbClr val="000000"/>
              </a:buClr>
              <a:buSzPts val="1800"/>
              <a:buAutoNum type="arabicPeriod"/>
            </a:pPr>
            <a:r>
              <a:rPr b="1" lang="en-US"/>
              <a:t>Guardare il video</a:t>
            </a:r>
            <a:endParaRPr b="1"/>
          </a:p>
          <a:p>
            <a:pPr indent="-368300" lvl="2" marL="1371600" rtl="0" algn="l">
              <a:lnSpc>
                <a:spcPct val="90000"/>
              </a:lnSpc>
              <a:spcBef>
                <a:spcPts val="500"/>
              </a:spcBef>
              <a:spcAft>
                <a:spcPts val="0"/>
              </a:spcAft>
              <a:buClr>
                <a:srgbClr val="000000"/>
              </a:buClr>
              <a:buSzPts val="1440"/>
              <a:buChar char="•"/>
            </a:pPr>
            <a:r>
              <a:rPr lang="en-US"/>
              <a:t>avendo chiare le domande a cui rispondere.</a:t>
            </a:r>
            <a:endParaRPr/>
          </a:p>
          <a:p>
            <a:pPr indent="-368300" lvl="1" marL="914400" rtl="0" algn="l">
              <a:lnSpc>
                <a:spcPct val="90000"/>
              </a:lnSpc>
              <a:spcBef>
                <a:spcPts val="500"/>
              </a:spcBef>
              <a:spcAft>
                <a:spcPts val="0"/>
              </a:spcAft>
              <a:buClr>
                <a:srgbClr val="000000"/>
              </a:buClr>
              <a:buSzPts val="1800"/>
              <a:buAutoNum type="arabicPeriod"/>
            </a:pPr>
            <a:r>
              <a:rPr b="1" lang="en-US"/>
              <a:t>Prendere appunti</a:t>
            </a:r>
            <a:endParaRPr b="1"/>
          </a:p>
          <a:p>
            <a:pPr indent="-368300" lvl="2" marL="1371600" rtl="0" algn="l">
              <a:lnSpc>
                <a:spcPct val="90000"/>
              </a:lnSpc>
              <a:spcBef>
                <a:spcPts val="500"/>
              </a:spcBef>
              <a:spcAft>
                <a:spcPts val="0"/>
              </a:spcAft>
              <a:buClr>
                <a:srgbClr val="000000"/>
              </a:buClr>
              <a:buSzPts val="1440"/>
              <a:buChar char="•"/>
            </a:pPr>
            <a:r>
              <a:rPr lang="en-US"/>
              <a:t>o servirsi di una griglia di valutazione</a:t>
            </a:r>
            <a:endParaRPr/>
          </a:p>
          <a:p>
            <a:pPr indent="-368300" lvl="1" marL="914400" rtl="0" algn="l">
              <a:lnSpc>
                <a:spcPct val="90000"/>
              </a:lnSpc>
              <a:spcBef>
                <a:spcPts val="500"/>
              </a:spcBef>
              <a:spcAft>
                <a:spcPts val="0"/>
              </a:spcAft>
              <a:buClr>
                <a:srgbClr val="000000"/>
              </a:buClr>
              <a:buSzPts val="1800"/>
              <a:buAutoNum type="arabicPeriod"/>
            </a:pPr>
            <a:r>
              <a:rPr b="1" lang="en-US"/>
              <a:t>Confrontare diverse registrazioni </a:t>
            </a:r>
            <a:r>
              <a:rPr lang="en-US"/>
              <a:t>nel corso del tempo</a:t>
            </a:r>
            <a:endParaRPr b="1"/>
          </a:p>
          <a:p>
            <a:pPr indent="-368300" lvl="2" marL="1371600" rtl="0" algn="l">
              <a:lnSpc>
                <a:spcPct val="90000"/>
              </a:lnSpc>
              <a:spcBef>
                <a:spcPts val="500"/>
              </a:spcBef>
              <a:spcAft>
                <a:spcPts val="0"/>
              </a:spcAft>
              <a:buClr>
                <a:srgbClr val="000000"/>
              </a:buClr>
              <a:buSzPts val="1440"/>
              <a:buChar char="•"/>
            </a:pPr>
            <a:r>
              <a:rPr lang="en-US"/>
              <a:t>per individuare i progressi compiuti.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Videoregistrazione: passaggi chiave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a:t>Ostacoli e strategie per un'autovalutazione efficace</a:t>
            </a:r>
            <a:endParaRPr sz="3400"/>
          </a:p>
        </p:txBody>
      </p:sp>
      <p:sp>
        <p:nvSpPr>
          <p:cNvPr id="329" name="Google Shape;329;g342fdc50bc8_0_2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p:txBody>
      </p:sp>
      <p:graphicFrame>
        <p:nvGraphicFramePr>
          <p:cNvPr id="330" name="Google Shape;330;g342fdc50bc8_0_21"/>
          <p:cNvGraphicFramePr/>
          <p:nvPr/>
        </p:nvGraphicFramePr>
        <p:xfrm>
          <a:off x="818475" y="1761675"/>
          <a:ext cx="3000000" cy="3000000"/>
        </p:xfrm>
        <a:graphic>
          <a:graphicData uri="http://schemas.openxmlformats.org/drawingml/2006/table">
            <a:tbl>
              <a:tblPr>
                <a:noFill/>
                <a:tableStyleId>{AC4EA97E-C1B8-4F32-8065-1B8E79D0D08B}</a:tableStyleId>
              </a:tblPr>
              <a:tblGrid>
                <a:gridCol w="5143500"/>
                <a:gridCol w="51435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Ostacoli</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Strategia</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Mancanza di tempo</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Ricorrere a momenti di riflessione brevi e ben strutturati da inserire nel processo di programmazione delle lezioni</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Paura delle critiche e del fallimento</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Pensare all’autovalutazione come uno strumento volto a favorire la crescita</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Criteri o obiettivi poco chiari</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Usare un quadro di riferimento come quello di TINKER per promuovere la crescita</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Difficoltà nell’adottare un punto di vista oggettivo</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Ricorrere alle opinioni di studenti e colleghe/i</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Incapacità di agire sui punti deboli individuati</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Stabilire dei piccoli obiettivi settimanali o mensili e riesaminarli regolarmente</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Al termine di questa attività, le e gli insegnanti saranno in grado di:</a:t>
            </a:r>
            <a:br>
              <a:rPr lang="en-US"/>
            </a:br>
            <a:endParaRPr/>
          </a:p>
          <a:p>
            <a:pPr indent="-368300" lvl="0" marL="914400" rtl="0" algn="l">
              <a:lnSpc>
                <a:spcPct val="100000"/>
              </a:lnSpc>
              <a:spcBef>
                <a:spcPts val="0"/>
              </a:spcBef>
              <a:spcAft>
                <a:spcPts val="0"/>
              </a:spcAft>
              <a:buSzPts val="2200"/>
              <a:buChar char="•"/>
            </a:pPr>
            <a:r>
              <a:rPr lang="en-US"/>
              <a:t>condurre una riflessione personale sulle tecniche di insegnamento utilizzando griglie di valutazione, diari di apprendimento e registrazioni;</a:t>
            </a:r>
            <a:endParaRPr/>
          </a:p>
          <a:p>
            <a:pPr indent="-368300" lvl="0" marL="914400" rtl="0" algn="l">
              <a:lnSpc>
                <a:spcPct val="100000"/>
              </a:lnSpc>
              <a:spcBef>
                <a:spcPts val="0"/>
              </a:spcBef>
              <a:spcAft>
                <a:spcPts val="0"/>
              </a:spcAft>
              <a:buSzPts val="2200"/>
              <a:buChar char="•"/>
            </a:pPr>
            <a:r>
              <a:rPr lang="en-US"/>
              <a:t>applicare delle griglie di valutazione pronte all’uso per valutare le tecniche di insegnamento sulla base del quadro di riferimento di TINKER.</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title="6269310.jpg"/>
          <p:cNvPicPr preferRelativeResize="0"/>
          <p:nvPr/>
        </p:nvPicPr>
        <p:blipFill rotWithShape="1">
          <a:blip r:embed="rId3">
            <a:alphaModFix/>
          </a:blip>
          <a:srcRect b="0" l="0" r="0" t="0"/>
          <a:stretch/>
        </p:blipFill>
        <p:spPr>
          <a:xfrm>
            <a:off x="8542925" y="3150125"/>
            <a:ext cx="3029825" cy="3029825"/>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Riflessioni e conclusioni</a:t>
            </a:r>
            <a:endParaRPr/>
          </a:p>
        </p:txBody>
      </p:sp>
      <p:sp>
        <p:nvSpPr>
          <p:cNvPr id="337" name="Google Shape;337;g347aa63ff27_0_125"/>
          <p:cNvSpPr txBox="1"/>
          <p:nvPr>
            <p:ph idx="1" type="body"/>
          </p:nvPr>
        </p:nvSpPr>
        <p:spPr>
          <a:xfrm>
            <a:off x="97971" y="881743"/>
            <a:ext cx="701521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I criteri di valutazione nel campo dell’informatica </a:t>
            </a:r>
            <a:r>
              <a:rPr b="1" lang="en-US"/>
              <a:t>aiutano a creare e a portare avanti delle metodologie didattiche adeguate. </a:t>
            </a:r>
            <a:endParaRPr/>
          </a:p>
          <a:p>
            <a:pPr indent="-368300" lvl="1" marL="914400" rtl="0" algn="l">
              <a:lnSpc>
                <a:spcPct val="90000"/>
              </a:lnSpc>
              <a:spcBef>
                <a:spcPts val="500"/>
              </a:spcBef>
              <a:spcAft>
                <a:spcPts val="0"/>
              </a:spcAft>
              <a:buSzPts val="1800"/>
              <a:buChar char="•"/>
            </a:pPr>
            <a:r>
              <a:rPr i="1" lang="en-US"/>
              <a:t>I metodi che utilizzo oggi sono efficaci ed inclusivi?</a:t>
            </a:r>
            <a:endParaRPr/>
          </a:p>
          <a:p>
            <a:pPr indent="-368300" lvl="1" marL="914400" rtl="0" algn="l">
              <a:lnSpc>
                <a:spcPct val="90000"/>
              </a:lnSpc>
              <a:spcBef>
                <a:spcPts val="500"/>
              </a:spcBef>
              <a:spcAft>
                <a:spcPts val="0"/>
              </a:spcAft>
              <a:buSzPts val="1800"/>
              <a:buChar char="•"/>
            </a:pPr>
            <a:r>
              <a:rPr i="1" lang="en-US"/>
              <a:t>Sono in linea con i miei obiettivi educativi?</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Come elaborare i criteri di valutazione:</a:t>
            </a:r>
            <a:endParaRPr/>
          </a:p>
          <a:p>
            <a:pPr indent="-457200" lvl="1" marL="1003300" rtl="0" algn="l">
              <a:lnSpc>
                <a:spcPct val="90000"/>
              </a:lnSpc>
              <a:spcBef>
                <a:spcPts val="500"/>
              </a:spcBef>
              <a:spcAft>
                <a:spcPts val="0"/>
              </a:spcAft>
              <a:buSzPts val="1800"/>
              <a:buFont typeface="Arial"/>
              <a:buAutoNum type="arabicPeriod"/>
            </a:pPr>
            <a:r>
              <a:rPr b="1" lang="en-US"/>
              <a:t>Individuare i criteri</a:t>
            </a:r>
            <a:endParaRPr/>
          </a:p>
          <a:p>
            <a:pPr indent="-457200" lvl="1" marL="1003300" rtl="0" algn="l">
              <a:lnSpc>
                <a:spcPct val="90000"/>
              </a:lnSpc>
              <a:spcBef>
                <a:spcPts val="500"/>
              </a:spcBef>
              <a:spcAft>
                <a:spcPts val="0"/>
              </a:spcAft>
              <a:buSzPts val="1800"/>
              <a:buFont typeface="Arial"/>
              <a:buAutoNum type="arabicPeriod"/>
            </a:pPr>
            <a:r>
              <a:rPr b="1" lang="en-US"/>
              <a:t>Definire i criteri</a:t>
            </a:r>
            <a:endParaRPr/>
          </a:p>
          <a:p>
            <a:pPr indent="-457200" lvl="1" marL="1003300" rtl="0" algn="l">
              <a:lnSpc>
                <a:spcPct val="90000"/>
              </a:lnSpc>
              <a:spcBef>
                <a:spcPts val="500"/>
              </a:spcBef>
              <a:spcAft>
                <a:spcPts val="0"/>
              </a:spcAft>
              <a:buSzPts val="1800"/>
              <a:buFont typeface="Arial"/>
              <a:buAutoNum type="arabicPeriod"/>
            </a:pPr>
            <a:r>
              <a:rPr b="1" lang="en-US"/>
              <a:t>Allineare i criteri agli obiettivi di apprendimento</a:t>
            </a:r>
            <a:endParaRPr/>
          </a:p>
          <a:p>
            <a:pPr indent="-457200" lvl="1" marL="1003300" rtl="0" algn="l">
              <a:lnSpc>
                <a:spcPct val="90000"/>
              </a:lnSpc>
              <a:spcBef>
                <a:spcPts val="500"/>
              </a:spcBef>
              <a:spcAft>
                <a:spcPts val="0"/>
              </a:spcAft>
              <a:buSzPts val="1800"/>
              <a:buFont typeface="Arial"/>
              <a:buAutoNum type="arabicPeriod"/>
            </a:pPr>
            <a:r>
              <a:rPr b="1" lang="en-US"/>
              <a:t>Valutare i criteri</a:t>
            </a:r>
            <a:endParaRPr/>
          </a:p>
          <a:p>
            <a:pPr indent="-342900" lvl="0" marL="571500" marR="0" rtl="0" algn="l">
              <a:lnSpc>
                <a:spcPct val="90000"/>
              </a:lnSpc>
              <a:spcBef>
                <a:spcPts val="1000"/>
              </a:spcBef>
              <a:spcAft>
                <a:spcPts val="0"/>
              </a:spcAft>
              <a:buClr>
                <a:schemeClr val="accent4"/>
              </a:buClr>
              <a:buSzPts val="2200"/>
              <a:buFont typeface="Arial"/>
              <a:buChar char="•"/>
            </a:pPr>
            <a:r>
              <a:rPr lang="en-US"/>
              <a:t>Modalità di valutazione alternative:</a:t>
            </a:r>
            <a:br>
              <a:rPr lang="en-US"/>
            </a:br>
            <a:r>
              <a:rPr b="1" lang="en-US"/>
              <a:t>Analisi del diario di apprendimento e delle videoregistrazioni</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Affinché possa essere efficace </a:t>
            </a:r>
            <a:r>
              <a:rPr b="1" lang="en-US"/>
              <a:t>la valutazione </a:t>
            </a:r>
            <a:r>
              <a:rPr lang="en-US"/>
              <a:t>deve essere portata avanti con costanza. </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8" name="Google Shape;338;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9" name="Google Shape;339;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OpenAI generated image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Compiti a casa</a:t>
            </a:r>
            <a:endParaRPr/>
          </a:p>
        </p:txBody>
      </p:sp>
      <p:sp>
        <p:nvSpPr>
          <p:cNvPr id="345" name="Google Shape;345;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Sviluppo di uno strumento di valutazione. </a:t>
            </a:r>
            <a:r>
              <a:rPr lang="en-US"/>
              <a:t>Progettate uno strumento di valutazione (ad es., una griglia di valutazione per valutare un aspetto del vostro modo di insegnare informatica, quali il coinvolgimento della classe, l’inclusività o le strategie didattiche) Assicuratevi di inserire almeno 5 criteri e che siano in linea con i principi discussi nel corso della lezione. In alternativa, servitevi della </a:t>
            </a:r>
            <a:r>
              <a:rPr b="1" lang="en-US"/>
              <a:t>griglia di valutazione di TINKER. </a:t>
            </a:r>
            <a:endParaRPr/>
          </a:p>
          <a:p>
            <a:pPr indent="-457200" lvl="0" marL="685800" rtl="0" algn="l">
              <a:lnSpc>
                <a:spcPct val="90000"/>
              </a:lnSpc>
              <a:spcBef>
                <a:spcPts val="1000"/>
              </a:spcBef>
              <a:spcAft>
                <a:spcPts val="0"/>
              </a:spcAft>
              <a:buSzPts val="2200"/>
              <a:buFont typeface="Arial"/>
              <a:buAutoNum type="arabicPeriod"/>
            </a:pPr>
            <a:r>
              <a:rPr b="1" lang="en-US"/>
              <a:t>Applicazione pratica. </a:t>
            </a:r>
            <a:r>
              <a:rPr lang="en-US"/>
              <a:t>Servitevi dello strumento di valutazione che avete creato per osservare o riflettere su una lezione che avete tenuto di recente. Prendete nota delle vostre conclusion e individuate un punto di forza e un aspetto da migliorare nel vostro modo di insegnare. </a:t>
            </a:r>
            <a:endParaRPr/>
          </a:p>
          <a:p>
            <a:pPr indent="-457200" lvl="0" marL="685800" rtl="0" algn="l">
              <a:lnSpc>
                <a:spcPct val="90000"/>
              </a:lnSpc>
              <a:spcBef>
                <a:spcPts val="1000"/>
              </a:spcBef>
              <a:spcAft>
                <a:spcPts val="0"/>
              </a:spcAft>
              <a:buSzPts val="2200"/>
              <a:buFont typeface="Arial"/>
              <a:buAutoNum type="arabicPeriod"/>
            </a:pPr>
            <a:r>
              <a:rPr b="1" lang="en-US"/>
              <a:t>Riflessione.</a:t>
            </a:r>
            <a:r>
              <a:rPr lang="en-US"/>
              <a:t> Scrivete una breve riflessione sul processo di creazione e utilizzate lo strumento di valutazione. Rispondete alle seguenti domande. </a:t>
            </a:r>
            <a:endParaRPr/>
          </a:p>
          <a:p>
            <a:pPr indent="-368300" lvl="1" marL="914400" rtl="0" algn="l">
              <a:lnSpc>
                <a:spcPct val="90000"/>
              </a:lnSpc>
              <a:spcBef>
                <a:spcPts val="500"/>
              </a:spcBef>
              <a:spcAft>
                <a:spcPts val="0"/>
              </a:spcAft>
              <a:buSzPts val="1800"/>
              <a:buChar char="•"/>
            </a:pPr>
            <a:r>
              <a:rPr lang="en-US"/>
              <a:t>Che cosa avete imparato grazie a questo strumento?</a:t>
            </a:r>
            <a:endParaRPr/>
          </a:p>
          <a:p>
            <a:pPr indent="-368300" lvl="1" marL="914400" rtl="0" algn="l">
              <a:lnSpc>
                <a:spcPct val="90000"/>
              </a:lnSpc>
              <a:spcBef>
                <a:spcPts val="500"/>
              </a:spcBef>
              <a:spcAft>
                <a:spcPts val="0"/>
              </a:spcAft>
              <a:buSzPts val="1800"/>
              <a:buChar char="•"/>
            </a:pPr>
            <a:r>
              <a:rPr lang="en-US"/>
              <a:t>Quali aspetti dovreste migliorare per poterlo riutilizzare in futuro?</a:t>
            </a:r>
            <a:endParaRPr/>
          </a:p>
          <a:p>
            <a:pPr indent="-368300" lvl="1" marL="914400" rtl="0" algn="l">
              <a:lnSpc>
                <a:spcPct val="90000"/>
              </a:lnSpc>
              <a:spcBef>
                <a:spcPts val="500"/>
              </a:spcBef>
              <a:spcAft>
                <a:spcPts val="0"/>
              </a:spcAft>
              <a:buSzPts val="1800"/>
              <a:buChar char="•"/>
            </a:pPr>
            <a:r>
              <a:rPr lang="en-US"/>
              <a:t>In che modo questo processo ha influito sul vostro modo di intendere i concetti di efficacia e inclusione nel campo della didattica dell’informatica?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Risorse aggiuntive</a:t>
            </a:r>
            <a:endParaRPr/>
          </a:p>
        </p:txBody>
      </p:sp>
      <p:sp>
        <p:nvSpPr>
          <p:cNvPr id="351" name="Google Shape;351;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1" marL="626399" marR="0" rtl="0" algn="l">
              <a:lnSpc>
                <a:spcPct val="90000"/>
              </a:lnSpc>
              <a:spcBef>
                <a:spcPts val="1000"/>
              </a:spcBef>
              <a:spcAft>
                <a:spcPts val="0"/>
              </a:spcAft>
              <a:buSzPts val="1800"/>
              <a:buChar char="•"/>
            </a:pPr>
            <a:r>
              <a:rPr b="1" lang="en-US"/>
              <a:t>Selfie for teachers.</a:t>
            </a:r>
            <a:r>
              <a:rPr lang="en-US"/>
              <a:t> Link: </a:t>
            </a:r>
            <a:r>
              <a:rPr lang="en-US" u="sng">
                <a:solidFill>
                  <a:schemeClr val="hlink"/>
                </a:solidFill>
                <a:hlinkClick r:id="rId3"/>
              </a:rPr>
              <a:t>Selfie for teachers</a:t>
            </a:r>
            <a:endParaRPr u="sng">
              <a:solidFill>
                <a:schemeClr val="hlink"/>
              </a:solidFill>
            </a:endParaRPr>
          </a:p>
          <a:p>
            <a:pPr indent="-203200" lvl="1" marL="626399" rtl="0" algn="l">
              <a:lnSpc>
                <a:spcPct val="90000"/>
              </a:lnSpc>
              <a:spcBef>
                <a:spcPts val="1000"/>
              </a:spcBef>
              <a:spcAft>
                <a:spcPts val="0"/>
              </a:spcAft>
              <a:buSzPts val="1800"/>
              <a:buChar char="•"/>
            </a:pPr>
            <a:r>
              <a:rPr b="1" lang="en-US"/>
              <a:t>European Schoolnet: SELFIE Manual </a:t>
            </a:r>
            <a:r>
              <a:rPr lang="en-US"/>
              <a:t>– una guida dettagliata all’utilizzo di SELFIE per valutare le metodologie utilizzate nella didattica dell’informatica. </a:t>
            </a:r>
            <a:r>
              <a:rPr lang="en-US">
                <a:solidFill>
                  <a:srgbClr val="000000"/>
                </a:solidFill>
              </a:rPr>
              <a:t>Link: </a:t>
            </a:r>
            <a:r>
              <a:rPr lang="en-US" u="sng">
                <a:solidFill>
                  <a:schemeClr val="hlink"/>
                </a:solidFill>
                <a:hlinkClick r:id="rId4"/>
              </a:rPr>
              <a:t>SELFIE for </a:t>
            </a:r>
            <a:r>
              <a:rPr lang="en-US" u="sng">
                <a:solidFill>
                  <a:schemeClr val="hlink"/>
                </a:solidFill>
                <a:hlinkClick r:id="rId5"/>
                <a:extLst>
                  <a:ext uri="http://customooxmlschemas.google.com/">
                    <go:slidesCustomData xmlns:go="http://customooxmlschemas.google.com/" textRoundtripDataId="1"/>
                  </a:ext>
                </a:extLst>
              </a:rPr>
              <a:t>Schools</a:t>
            </a:r>
            <a:r>
              <a:rPr lang="en-US"/>
              <a:t>.</a:t>
            </a:r>
            <a:endParaRPr/>
          </a:p>
          <a:p>
            <a:pPr indent="-203200" lvl="1" marL="626399" rtl="0" algn="l">
              <a:lnSpc>
                <a:spcPct val="90000"/>
              </a:lnSpc>
              <a:spcBef>
                <a:spcPts val="1000"/>
              </a:spcBef>
              <a:spcAft>
                <a:spcPts val="0"/>
              </a:spcAft>
              <a:buSzPts val="1800"/>
              <a:buChar char="•"/>
            </a:pPr>
            <a:r>
              <a:rPr b="1" lang="en-US"/>
              <a:t>ISTE Standards for Educators</a:t>
            </a:r>
            <a:r>
              <a:rPr lang="en-US"/>
              <a:t>: fornisce un quadro di riferimento per valutare l’efficacia delle strategie didattiche nell’era digitale. </a:t>
            </a:r>
            <a:r>
              <a:rPr lang="en-US">
                <a:solidFill>
                  <a:srgbClr val="000000"/>
                </a:solidFill>
              </a:rPr>
              <a:t>Link:</a:t>
            </a:r>
            <a:r>
              <a:rPr lang="en-US" u="sng">
                <a:solidFill>
                  <a:schemeClr val="hlink"/>
                </a:solidFill>
              </a:rPr>
              <a:t> </a:t>
            </a:r>
            <a:r>
              <a:rPr lang="en-US" u="sng">
                <a:solidFill>
                  <a:schemeClr val="hlink"/>
                </a:solidFill>
                <a:hlinkClick r:id="rId6"/>
              </a:rPr>
              <a:t>ISTE Standards</a:t>
            </a:r>
            <a:r>
              <a:rPr lang="en-US"/>
              <a:t>.</a:t>
            </a:r>
            <a:endParaRPr/>
          </a:p>
          <a:p>
            <a:pPr indent="-203200" lvl="1" marL="626399" rtl="0" algn="l">
              <a:lnSpc>
                <a:spcPct val="90000"/>
              </a:lnSpc>
              <a:spcBef>
                <a:spcPts val="1000"/>
              </a:spcBef>
              <a:spcAft>
                <a:spcPts val="0"/>
              </a:spcAft>
              <a:buSzPts val="1800"/>
              <a:buChar char="•"/>
            </a:pPr>
            <a:r>
              <a:rPr b="1" lang="en-US"/>
              <a:t>Edutopia</a:t>
            </a:r>
            <a:r>
              <a:rPr lang="en-US"/>
              <a:t> – una piattaforma con risorse rivolte al personale docente che presenta articoli e strumenti di valutazione. Link: Edutopia </a:t>
            </a:r>
            <a:r>
              <a:rPr lang="en-US">
                <a:solidFill>
                  <a:srgbClr val="000000"/>
                </a:solidFill>
              </a:rPr>
              <a:t>Link: </a:t>
            </a:r>
            <a:r>
              <a:rPr lang="en-US" u="sng">
                <a:solidFill>
                  <a:schemeClr val="hlink"/>
                </a:solidFill>
                <a:hlinkClick r:id="rId7"/>
              </a:rPr>
              <a:t>Edutopia</a:t>
            </a:r>
            <a:r>
              <a:rPr lang="en-US"/>
              <a:t>.</a:t>
            </a:r>
            <a:endParaRPr/>
          </a:p>
          <a:p>
            <a:pPr indent="-88900" lvl="1" marL="626399" marR="0" rtl="0" algn="l">
              <a:lnSpc>
                <a:spcPct val="90000"/>
              </a:lnSpc>
              <a:spcBef>
                <a:spcPts val="1000"/>
              </a:spcBef>
              <a:spcAft>
                <a:spcPts val="0"/>
              </a:spcAft>
              <a:buSzPts val="18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Bibliografia</a:t>
            </a:r>
            <a:endParaRPr/>
          </a:p>
        </p:txBody>
      </p:sp>
      <p:sp>
        <p:nvSpPr>
          <p:cNvPr id="358" name="Google Shape;358;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and K. Tanner (2006). Rubrics: Tools for making learning goals and evaluation criteria explicit for both teachers and learners.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and A. J. Levi (2013). Introduzione to Rubrics: an assessment tool to save grading time, convey effective feedback, and promote student learning. Stylus Publishing, Sterling, VA, USA.</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and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Fair isn’t always equal: assessing and grading in the differentiated classroom. Stenhouse Publishers, Portland, ME, USA.</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grpSp>
        <p:nvGrpSpPr>
          <p:cNvPr id="363" name="Google Shape;363;p4"/>
          <p:cNvGrpSpPr/>
          <p:nvPr/>
        </p:nvGrpSpPr>
        <p:grpSpPr>
          <a:xfrm>
            <a:off x="2179811" y="4729766"/>
            <a:ext cx="7832078" cy="1110328"/>
            <a:chOff x="2179603" y="4888792"/>
            <a:chExt cx="7798544" cy="1110328"/>
          </a:xfrm>
        </p:grpSpPr>
        <p:pic>
          <p:nvPicPr>
            <p:cNvPr id="364" name="Google Shape;364;p4"/>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5" name="Google Shape;365;p4"/>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6" name="Google Shape;366;p4"/>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7" name="Google Shape;367;p4"/>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8" name="Google Shape;368;p4"/>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69" name="Google Shape;369;p4"/>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0" name="Google Shape;370;p4"/>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1" name="Google Shape;371;p4"/>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2" name="Google Shape;372;p4"/>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3" name="Google Shape;373;p4"/>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4" name="Google Shape;374;p4"/>
          <p:cNvSpPr txBox="1"/>
          <p:nvPr/>
        </p:nvSpPr>
        <p:spPr>
          <a:xfrm>
            <a:off x="3324150" y="2453100"/>
            <a:ext cx="3173700" cy="652841"/>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Disponibile all’indirizzo: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5" name="Google Shape;375;p4"/>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6" name="Google Shape;376;p4"/>
          <p:cNvSpPr txBox="1"/>
          <p:nvPr/>
        </p:nvSpPr>
        <p:spPr>
          <a:xfrm>
            <a:off x="1646350" y="2994850"/>
            <a:ext cx="5987700" cy="686055"/>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Questa presentazione è pubblicata su licenza </a:t>
            </a:r>
            <a:r>
              <a:rPr b="1" i="1" lang="en-US" sz="1200" u="none" cap="none" strike="noStrike">
                <a:solidFill>
                  <a:srgbClr val="1D1D1B"/>
                </a:solidFill>
                <a:latin typeface="Calibri"/>
                <a:ea typeface="Calibri"/>
                <a:cs typeface="Calibri"/>
                <a:sym typeface="Calibri"/>
              </a:rPr>
              <a:t>Creative Commons Attribution-NonCommercial-NoDerivs 4.0 International</a:t>
            </a:r>
            <a:r>
              <a:rPr b="1" i="0" lang="en-US" sz="1200" u="none" cap="none" strike="noStrike">
                <a:solidFill>
                  <a:srgbClr val="1D1D1B"/>
                </a:solidFill>
                <a:latin typeface="Calibri"/>
                <a:ea typeface="Calibri"/>
                <a:cs typeface="Calibri"/>
                <a:sym typeface="Calibri"/>
              </a:rPr>
              <a:t>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Contenuti(1/2)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 1 – Titolo del WP</a:t>
            </a:r>
            <a:endParaRPr sz="2000"/>
          </a:p>
          <a:p>
            <a:pPr indent="-330200" lvl="0" marL="571500" rtl="0" algn="l">
              <a:lnSpc>
                <a:spcPct val="90000"/>
              </a:lnSpc>
              <a:spcBef>
                <a:spcPts val="1000"/>
              </a:spcBef>
              <a:spcAft>
                <a:spcPts val="0"/>
              </a:spcAft>
              <a:buSzPts val="2000"/>
              <a:buChar char="•"/>
            </a:pPr>
            <a:r>
              <a:rPr lang="en-US" sz="2000"/>
              <a:t>Diapositiva 2 – Titolo dell’unità</a:t>
            </a:r>
            <a:endParaRPr sz="2000"/>
          </a:p>
          <a:p>
            <a:pPr indent="-330200" lvl="0" marL="571500" rtl="0" algn="l">
              <a:lnSpc>
                <a:spcPct val="90000"/>
              </a:lnSpc>
              <a:spcBef>
                <a:spcPts val="1000"/>
              </a:spcBef>
              <a:spcAft>
                <a:spcPts val="0"/>
              </a:spcAft>
              <a:buSzPts val="2000"/>
              <a:buChar char="•"/>
            </a:pPr>
            <a:r>
              <a:rPr lang="en-US" sz="2000"/>
              <a:t>Diapositiva 3 – Risultati di apprendimento</a:t>
            </a:r>
            <a:endParaRPr sz="2000"/>
          </a:p>
          <a:p>
            <a:pPr indent="-330200" lvl="0" marL="571500" rtl="0" algn="l">
              <a:lnSpc>
                <a:spcPct val="90000"/>
              </a:lnSpc>
              <a:spcBef>
                <a:spcPts val="1000"/>
              </a:spcBef>
              <a:spcAft>
                <a:spcPts val="0"/>
              </a:spcAft>
              <a:buSzPts val="2000"/>
              <a:buChar char="•"/>
            </a:pPr>
            <a:r>
              <a:rPr lang="en-US" sz="2000"/>
              <a:t>Diapositive 4 &amp; 5 - Contenuti</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Diapositiva 6 - Introduzione</a:t>
            </a:r>
            <a:endParaRPr sz="2000"/>
          </a:p>
          <a:p>
            <a:pPr indent="-330200" lvl="0" marL="571500" marR="0" rtl="0" algn="l">
              <a:lnSpc>
                <a:spcPct val="90000"/>
              </a:lnSpc>
              <a:spcBef>
                <a:spcPts val="1000"/>
              </a:spcBef>
              <a:spcAft>
                <a:spcPts val="0"/>
              </a:spcAft>
              <a:buSzPts val="2000"/>
              <a:buChar char="•"/>
            </a:pPr>
            <a:r>
              <a:rPr lang="en-US" sz="2000"/>
              <a:t>Diapositiva 7 - Perché l'autovalutazione è importante</a:t>
            </a:r>
            <a:endParaRPr sz="2000"/>
          </a:p>
          <a:p>
            <a:pPr indent="-330200" lvl="0" marL="571500" marR="0" rtl="0" algn="l">
              <a:lnSpc>
                <a:spcPct val="90000"/>
              </a:lnSpc>
              <a:spcBef>
                <a:spcPts val="1000"/>
              </a:spcBef>
              <a:spcAft>
                <a:spcPts val="0"/>
              </a:spcAft>
              <a:buSzPts val="2000"/>
              <a:buChar char="•"/>
            </a:pPr>
            <a:r>
              <a:rPr lang="en-US" sz="2000"/>
              <a:t>Diapositiva 8 – Attività di gruppo </a:t>
            </a:r>
            <a:r>
              <a:rPr i="1" lang="en-US" sz="2000"/>
              <a:t>#1 - Riflessione guidata</a:t>
            </a:r>
            <a:endParaRPr i="1" sz="2000"/>
          </a:p>
          <a:p>
            <a:pPr indent="-330200" lvl="0" marL="571500" marR="0" rtl="0" algn="l">
              <a:lnSpc>
                <a:spcPct val="90000"/>
              </a:lnSpc>
              <a:spcBef>
                <a:spcPts val="1000"/>
              </a:spcBef>
              <a:spcAft>
                <a:spcPts val="0"/>
              </a:spcAft>
              <a:buSzPts val="2000"/>
              <a:buChar char="•"/>
            </a:pPr>
            <a:r>
              <a:rPr lang="en-US" sz="2000"/>
              <a:t>Diapositiva 9 - Incoraggiare ad utilizzare l’autoriflessione come strumento di crescita</a:t>
            </a:r>
            <a:endParaRPr sz="2000"/>
          </a:p>
          <a:p>
            <a:pPr indent="-330200" lvl="0" marL="571500" marR="0" rtl="0" algn="l">
              <a:lnSpc>
                <a:spcPct val="90000"/>
              </a:lnSpc>
              <a:spcBef>
                <a:spcPts val="1000"/>
              </a:spcBef>
              <a:spcAft>
                <a:spcPts val="0"/>
              </a:spcAft>
              <a:buSzPts val="2000"/>
              <a:buChar char="•"/>
            </a:pPr>
            <a:r>
              <a:rPr lang="en-US" sz="2000"/>
              <a:t>Diapositiva 10 - Principi chiave di un'autovalutazione efficace</a:t>
            </a:r>
            <a:endParaRPr sz="2000"/>
          </a:p>
          <a:p>
            <a:pPr indent="-330200" lvl="0" marL="571500" marR="0" rtl="0" algn="l">
              <a:lnSpc>
                <a:spcPct val="90000"/>
              </a:lnSpc>
              <a:spcBef>
                <a:spcPts val="1000"/>
              </a:spcBef>
              <a:spcAft>
                <a:spcPts val="0"/>
              </a:spcAft>
              <a:buSzPts val="2000"/>
              <a:buChar char="•"/>
            </a:pPr>
            <a:r>
              <a:rPr lang="en-US" sz="2000"/>
              <a:t>Diapositiva 11 - Strumenti per l'autovalutazione dell'attività didattica</a:t>
            </a:r>
            <a:endParaRPr sz="2000"/>
          </a:p>
          <a:p>
            <a:pPr indent="-330200" lvl="0" marL="571500" rtl="0" algn="l">
              <a:lnSpc>
                <a:spcPct val="90000"/>
              </a:lnSpc>
              <a:spcBef>
                <a:spcPts val="1000"/>
              </a:spcBef>
              <a:spcAft>
                <a:spcPts val="0"/>
              </a:spcAft>
              <a:buSzPts val="2000"/>
              <a:buChar char="•"/>
            </a:pPr>
            <a:r>
              <a:rPr lang="en-US" sz="2000"/>
              <a:t>Diapositiva 12 - Criteri e griglie di valutazione e liste di controllo</a:t>
            </a:r>
            <a:endParaRPr sz="2000"/>
          </a:p>
          <a:p>
            <a:pPr indent="-330200" lvl="0" marL="571500" rtl="0" algn="l">
              <a:lnSpc>
                <a:spcPct val="90000"/>
              </a:lnSpc>
              <a:spcBef>
                <a:spcPts val="1000"/>
              </a:spcBef>
              <a:spcAft>
                <a:spcPts val="0"/>
              </a:spcAft>
              <a:buSzPts val="2000"/>
              <a:buChar char="•"/>
            </a:pPr>
            <a:r>
              <a:rPr lang="en-US" sz="2000"/>
              <a:t>Diapositiva 13 - Elaborare i criteri di valutazione</a:t>
            </a:r>
            <a:endParaRPr sz="2000"/>
          </a:p>
          <a:p>
            <a:pPr indent="-330200" lvl="0" marL="571500" rtl="0" algn="l">
              <a:lnSpc>
                <a:spcPct val="90000"/>
              </a:lnSpc>
              <a:spcBef>
                <a:spcPts val="1000"/>
              </a:spcBef>
              <a:spcAft>
                <a:spcPts val="0"/>
              </a:spcAft>
              <a:buSzPts val="2000"/>
              <a:buChar char="•"/>
            </a:pPr>
            <a:r>
              <a:rPr lang="en-US" sz="2000"/>
              <a:t>Diapositiva 14 - Elaborare i criteri di valutazione – 1. Scopo</a:t>
            </a:r>
            <a:endParaRPr sz="2000"/>
          </a:p>
          <a:p>
            <a:pPr indent="-330200" lvl="0" marL="571500" rtl="0" algn="l">
              <a:lnSpc>
                <a:spcPct val="90000"/>
              </a:lnSpc>
              <a:spcBef>
                <a:spcPts val="1000"/>
              </a:spcBef>
              <a:spcAft>
                <a:spcPts val="0"/>
              </a:spcAft>
              <a:buSzPts val="2000"/>
              <a:buChar char="•"/>
            </a:pPr>
            <a:r>
              <a:rPr lang="en-US" sz="2000"/>
              <a:t>Diapositiva 15 - Elaborare i criteri di valutazione – 2. Stabilire i criteri</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Contenuti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 16 - Elaborare i criteri di valutazione – 3. Obiettivi educativi</a:t>
            </a:r>
            <a:endParaRPr sz="2000"/>
          </a:p>
          <a:p>
            <a:pPr indent="-330200" lvl="0" marL="571500" rtl="0" algn="l">
              <a:lnSpc>
                <a:spcPct val="90000"/>
              </a:lnSpc>
              <a:spcBef>
                <a:spcPts val="1000"/>
              </a:spcBef>
              <a:spcAft>
                <a:spcPts val="0"/>
              </a:spcAft>
              <a:buSzPts val="2000"/>
              <a:buChar char="•"/>
            </a:pPr>
            <a:r>
              <a:rPr lang="en-US" sz="2000"/>
              <a:t>Diapositiva 17 - Elaborare i criteri di valutazione – 4. Valutare i criteri</a:t>
            </a:r>
            <a:endParaRPr sz="2000"/>
          </a:p>
          <a:p>
            <a:pPr indent="-330200" lvl="0" marL="571500" marR="0" rtl="0" algn="l">
              <a:lnSpc>
                <a:spcPct val="90000"/>
              </a:lnSpc>
              <a:spcBef>
                <a:spcPts val="1000"/>
              </a:spcBef>
              <a:spcAft>
                <a:spcPts val="0"/>
              </a:spcAft>
              <a:buSzPts val="2000"/>
              <a:buChar char="•"/>
            </a:pPr>
            <a:r>
              <a:rPr lang="en-US" sz="2000"/>
              <a:t>Diapositiva 18 - Lo strumento per l'autoriflessione di TINKER</a:t>
            </a:r>
            <a:endParaRPr sz="2000"/>
          </a:p>
          <a:p>
            <a:pPr indent="-330200" lvl="0" marL="571500" marR="0" rtl="0" algn="l">
              <a:lnSpc>
                <a:spcPct val="90000"/>
              </a:lnSpc>
              <a:spcBef>
                <a:spcPts val="1000"/>
              </a:spcBef>
              <a:spcAft>
                <a:spcPts val="0"/>
              </a:spcAft>
              <a:buSzPts val="2000"/>
              <a:buChar char="•"/>
            </a:pPr>
            <a:r>
              <a:rPr lang="en-US" sz="2000"/>
              <a:t>Diapositiva 19 – Attività di gruppo </a:t>
            </a:r>
            <a:r>
              <a:rPr i="1" lang="en-US" sz="2000"/>
              <a:t>#2 – Creare una scheda di osservazione</a:t>
            </a:r>
            <a:endParaRPr i="1" sz="2000"/>
          </a:p>
          <a:p>
            <a:pPr indent="-330200" lvl="0" marL="571500" marR="0" rtl="0" algn="l">
              <a:lnSpc>
                <a:spcPct val="90000"/>
              </a:lnSpc>
              <a:spcBef>
                <a:spcPts val="1000"/>
              </a:spcBef>
              <a:spcAft>
                <a:spcPts val="0"/>
              </a:spcAft>
              <a:buSzPts val="2000"/>
              <a:buChar char="•"/>
            </a:pPr>
            <a:r>
              <a:rPr lang="en-US" sz="2000"/>
              <a:t>Diapositiva 20 - SELFIE </a:t>
            </a:r>
            <a:endParaRPr sz="2000"/>
          </a:p>
          <a:p>
            <a:pPr indent="-330200" lvl="0" marL="571500" rtl="0" algn="l">
              <a:lnSpc>
                <a:spcPct val="90000"/>
              </a:lnSpc>
              <a:spcBef>
                <a:spcPts val="1000"/>
              </a:spcBef>
              <a:spcAft>
                <a:spcPts val="0"/>
              </a:spcAft>
              <a:buSzPts val="2000"/>
              <a:buChar char="•"/>
            </a:pPr>
            <a:r>
              <a:rPr lang="en-US" sz="2000"/>
              <a:t>Diapositiva 21 - SELFIE – criteri collegati alle aree F e G</a:t>
            </a:r>
            <a:endParaRPr sz="2000"/>
          </a:p>
          <a:p>
            <a:pPr indent="-330200" lvl="0" marL="571500" rtl="0" algn="l">
              <a:lnSpc>
                <a:spcPct val="90000"/>
              </a:lnSpc>
              <a:spcBef>
                <a:spcPts val="1000"/>
              </a:spcBef>
              <a:spcAft>
                <a:spcPts val="0"/>
              </a:spcAft>
              <a:buSzPts val="2000"/>
              <a:buChar char="•"/>
            </a:pPr>
            <a:r>
              <a:rPr lang="en-US" sz="2000"/>
              <a:t>Diapositiva 22 - Diari di autovalutazione e di apprendimento</a:t>
            </a:r>
            <a:endParaRPr sz="2000"/>
          </a:p>
          <a:p>
            <a:pPr indent="-330200" lvl="0" marL="571500" rtl="0" algn="l">
              <a:lnSpc>
                <a:spcPct val="90000"/>
              </a:lnSpc>
              <a:spcBef>
                <a:spcPts val="1000"/>
              </a:spcBef>
              <a:spcAft>
                <a:spcPts val="0"/>
              </a:spcAft>
              <a:buSzPts val="2000"/>
              <a:buChar char="•"/>
            </a:pPr>
            <a:r>
              <a:rPr lang="en-US" sz="2000"/>
              <a:t>Diapositiva 23 - L'autovalutazione mediante la videoregistrazione delle lezioni</a:t>
            </a:r>
            <a:endParaRPr sz="2000"/>
          </a:p>
          <a:p>
            <a:pPr indent="-330200" lvl="0" marL="571500" rtl="0" algn="l">
              <a:lnSpc>
                <a:spcPct val="90000"/>
              </a:lnSpc>
              <a:spcBef>
                <a:spcPts val="1000"/>
              </a:spcBef>
              <a:spcAft>
                <a:spcPts val="0"/>
              </a:spcAft>
              <a:buSzPts val="2000"/>
              <a:buChar char="•"/>
            </a:pPr>
            <a:r>
              <a:rPr lang="en-US" sz="2000"/>
              <a:t>Diapositiva 24 - Videoregistrazione: passaggi chiave</a:t>
            </a:r>
            <a:endParaRPr sz="2000"/>
          </a:p>
          <a:p>
            <a:pPr indent="-330200" lvl="0" marL="571500" rtl="0" algn="l">
              <a:lnSpc>
                <a:spcPct val="90000"/>
              </a:lnSpc>
              <a:spcBef>
                <a:spcPts val="1000"/>
              </a:spcBef>
              <a:spcAft>
                <a:spcPts val="0"/>
              </a:spcAft>
              <a:buSzPts val="2000"/>
              <a:buChar char="•"/>
            </a:pPr>
            <a:r>
              <a:rPr lang="en-US" sz="2000"/>
              <a:t>Diapositiva 25 - Ostacoli e strategie per un'autovalutazione efficace</a:t>
            </a:r>
            <a:endParaRPr sz="2000"/>
          </a:p>
          <a:p>
            <a:pPr indent="-330200" lvl="0" marL="571500" rtl="0" algn="l">
              <a:lnSpc>
                <a:spcPct val="90000"/>
              </a:lnSpc>
              <a:spcBef>
                <a:spcPts val="1000"/>
              </a:spcBef>
              <a:spcAft>
                <a:spcPts val="0"/>
              </a:spcAft>
              <a:buSzPts val="2000"/>
              <a:buChar char="•"/>
            </a:pPr>
            <a:r>
              <a:rPr lang="en-US" sz="2000"/>
              <a:t>Diapositiva 26 - Riflessioni e conclusioni</a:t>
            </a:r>
            <a:endParaRPr sz="2000"/>
          </a:p>
          <a:p>
            <a:pPr indent="-330200" lvl="0" marL="571500" rtl="0" algn="l">
              <a:lnSpc>
                <a:spcPct val="90000"/>
              </a:lnSpc>
              <a:spcBef>
                <a:spcPts val="1000"/>
              </a:spcBef>
              <a:spcAft>
                <a:spcPts val="0"/>
              </a:spcAft>
              <a:buSzPts val="2000"/>
              <a:buChar char="•"/>
            </a:pPr>
            <a:r>
              <a:rPr lang="en-US" sz="2000"/>
              <a:t>Diapositiva 27 - Compiti a casa</a:t>
            </a:r>
            <a:endParaRPr sz="2000"/>
          </a:p>
          <a:p>
            <a:pPr indent="-330200" lvl="0" marL="571500" rtl="0" algn="l">
              <a:lnSpc>
                <a:spcPct val="90000"/>
              </a:lnSpc>
              <a:spcBef>
                <a:spcPts val="1000"/>
              </a:spcBef>
              <a:spcAft>
                <a:spcPts val="0"/>
              </a:spcAft>
              <a:buSzPts val="2000"/>
              <a:buChar char="•"/>
            </a:pPr>
            <a:r>
              <a:rPr lang="en-US" sz="2000"/>
              <a:t>Diapositiva 28 – Risorse aggiuntive</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Diapositiva 29 - Bibliografia</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Introduzione</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7993930" cy="5408407"/>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Nel campo dell’insegnamento il primo passo per migliorarsi consiste nell’acquisire </a:t>
            </a:r>
            <a:r>
              <a:rPr b="1" lang="en-US"/>
              <a:t>consapevolezza di sé. </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Nel corso di questa lezione ci concentreremo su come il processo di </a:t>
            </a:r>
            <a:r>
              <a:rPr b="1" lang="en-US"/>
              <a:t>autoriflessione</a:t>
            </a:r>
            <a:r>
              <a:rPr lang="en-US"/>
              <a:t>, supportato da griglie di valutazione, diari di apprendimento o analisi di videoregistrazioni, possa </a:t>
            </a:r>
            <a:r>
              <a:rPr b="1" lang="en-US"/>
              <a:t>aiutare il personale docente </a:t>
            </a:r>
            <a:r>
              <a:rPr lang="en-US"/>
              <a:t>a individuare punti di forza e aspetti da migliorare. </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Al termine della lezione sarete in possesso di tutti gli </a:t>
            </a:r>
            <a:r>
              <a:rPr b="1" lang="en-US"/>
              <a:t>strumenti pratici necessari </a:t>
            </a:r>
            <a:r>
              <a:rPr lang="en-US"/>
              <a:t>per migliorare il vostro </a:t>
            </a:r>
            <a:r>
              <a:rPr b="1" lang="en-US"/>
              <a:t>metodo didattico </a:t>
            </a:r>
            <a:r>
              <a:rPr lang="en-US"/>
              <a:t>e apportare dei </a:t>
            </a:r>
            <a:r>
              <a:rPr b="1" lang="en-US"/>
              <a:t>cambiamenti positivi misurabili </a:t>
            </a:r>
            <a:r>
              <a:rPr lang="en-US"/>
              <a:t>alle vostre lezioni.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Perché l'autovalutazione è importante</a:t>
            </a:r>
            <a:endParaRPr/>
          </a:p>
        </p:txBody>
      </p:sp>
      <p:sp>
        <p:nvSpPr>
          <p:cNvPr id="129" name="Google Shape;129;g304c02914fe_1_32"/>
          <p:cNvSpPr txBox="1"/>
          <p:nvPr>
            <p:ph idx="1" type="body"/>
          </p:nvPr>
        </p:nvSpPr>
        <p:spPr>
          <a:xfrm>
            <a:off x="97971" y="881743"/>
            <a:ext cx="11308583"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lang="en-US"/>
              <a:t>L’informatica è una disciplina dinamica e in continua evoluzione.</a:t>
            </a:r>
            <a:br>
              <a:rPr lang="en-US"/>
            </a:br>
            <a:endParaRPr/>
          </a:p>
          <a:p>
            <a:pPr indent="-298450" lvl="0" marL="457200" rtl="0" algn="l">
              <a:lnSpc>
                <a:spcPct val="115000"/>
              </a:lnSpc>
              <a:spcBef>
                <a:spcPts val="0"/>
              </a:spcBef>
              <a:spcAft>
                <a:spcPts val="0"/>
              </a:spcAft>
              <a:buClr>
                <a:srgbClr val="000000"/>
              </a:buClr>
              <a:buSzPts val="1100"/>
              <a:buChar char="●"/>
            </a:pPr>
            <a:r>
              <a:rPr lang="en-US"/>
              <a:t>In questo campo l’autovalutazione è essenziale in quanto:</a:t>
            </a:r>
            <a:br>
              <a:rPr lang="en-US"/>
            </a:br>
            <a:endParaRPr/>
          </a:p>
          <a:p>
            <a:pPr indent="-298450" lvl="1" marL="914400" rtl="0" algn="l">
              <a:lnSpc>
                <a:spcPct val="115000"/>
              </a:lnSpc>
              <a:spcBef>
                <a:spcPts val="0"/>
              </a:spcBef>
              <a:spcAft>
                <a:spcPts val="0"/>
              </a:spcAft>
              <a:buClr>
                <a:srgbClr val="000000"/>
              </a:buClr>
              <a:buSzPts val="1100"/>
              <a:buChar char="•"/>
            </a:pPr>
            <a:r>
              <a:rPr b="1" lang="en-US"/>
              <a:t>le tecnologie e i contenuti cambiano rapidamente.</a:t>
            </a:r>
            <a:endParaRPr/>
          </a:p>
          <a:p>
            <a:pPr indent="-298450" lvl="2" marL="1371600" rtl="0" algn="l">
              <a:lnSpc>
                <a:spcPct val="115000"/>
              </a:lnSpc>
              <a:spcBef>
                <a:spcPts val="0"/>
              </a:spcBef>
              <a:spcAft>
                <a:spcPts val="0"/>
              </a:spcAft>
              <a:buClr>
                <a:srgbClr val="000000"/>
              </a:buClr>
              <a:buSzPts val="1100"/>
              <a:buChar char="•"/>
            </a:pPr>
            <a:r>
              <a:rPr lang="en-US"/>
              <a:t>Il personale docente deve valutare costantemente se le proprie conoscenze e competenze siano aggiornate. </a:t>
            </a:r>
            <a:endParaRPr/>
          </a:p>
          <a:p>
            <a:pPr indent="-228600" lvl="2" marL="1371600" rtl="0" algn="l">
              <a:lnSpc>
                <a:spcPct val="115000"/>
              </a:lnSpc>
              <a:spcBef>
                <a:spcPts val="0"/>
              </a:spcBef>
              <a:spcAft>
                <a:spcPts val="0"/>
              </a:spcAft>
              <a:buClr>
                <a:srgbClr val="000000"/>
              </a:buClr>
              <a:buSzPts val="1100"/>
              <a:buNone/>
            </a:pPr>
            <a:r>
              <a:t/>
            </a:r>
            <a:endParaRPr/>
          </a:p>
          <a:p>
            <a:pPr indent="-298450" lvl="1" marL="914400" rtl="0" algn="l">
              <a:lnSpc>
                <a:spcPct val="115000"/>
              </a:lnSpc>
              <a:spcBef>
                <a:spcPts val="0"/>
              </a:spcBef>
              <a:spcAft>
                <a:spcPts val="0"/>
              </a:spcAft>
              <a:buClr>
                <a:srgbClr val="000000"/>
              </a:buClr>
              <a:buSzPts val="1100"/>
              <a:buChar char="•"/>
            </a:pPr>
            <a:r>
              <a:rPr b="1" lang="en-US"/>
              <a:t>l’informatica richiede chiarezza e capacità dimostrative. </a:t>
            </a:r>
            <a:endParaRPr/>
          </a:p>
          <a:p>
            <a:pPr indent="-298450" lvl="2" marL="1371600" rtl="0" algn="l">
              <a:lnSpc>
                <a:spcPct val="115000"/>
              </a:lnSpc>
              <a:spcBef>
                <a:spcPts val="0"/>
              </a:spcBef>
              <a:spcAft>
                <a:spcPts val="0"/>
              </a:spcAft>
              <a:buClr>
                <a:srgbClr val="000000"/>
              </a:buClr>
              <a:buSzPts val="1100"/>
              <a:buChar char="•"/>
            </a:pPr>
            <a:r>
              <a:rPr lang="en-US"/>
              <a:t>L’autovalutazione consente al personale docente di trovare un equilibrio tra teoria e pratica. </a:t>
            </a:r>
            <a:br>
              <a:rPr lang="en-US"/>
            </a:br>
            <a:endParaRPr/>
          </a:p>
          <a:p>
            <a:pPr indent="-298450" lvl="1" marL="914400" rtl="0" algn="l">
              <a:lnSpc>
                <a:spcPct val="115000"/>
              </a:lnSpc>
              <a:spcBef>
                <a:spcPts val="0"/>
              </a:spcBef>
              <a:spcAft>
                <a:spcPts val="0"/>
              </a:spcAft>
              <a:buClr>
                <a:srgbClr val="000000"/>
              </a:buClr>
              <a:buSzPts val="1100"/>
              <a:buChar char="•"/>
            </a:pPr>
            <a:r>
              <a:rPr b="1" lang="en-US"/>
              <a:t>gli interessi e l’alfabetizzazione digitali delle e degli studenti variano enormemente. </a:t>
            </a:r>
            <a:endParaRPr/>
          </a:p>
          <a:p>
            <a:pPr indent="-298450" lvl="2" marL="1371600" rtl="0" algn="l">
              <a:lnSpc>
                <a:spcPct val="115000"/>
              </a:lnSpc>
              <a:spcBef>
                <a:spcPts val="0"/>
              </a:spcBef>
              <a:spcAft>
                <a:spcPts val="0"/>
              </a:spcAft>
              <a:buClr>
                <a:srgbClr val="000000"/>
              </a:buClr>
              <a:buSzPts val="1100"/>
              <a:buChar char="•"/>
            </a:pPr>
            <a:r>
              <a:rPr lang="en-US"/>
              <a:t>L’autovalutazione aiuta il personale docente ad adattare le strategie per rispondere ai bisogni della classe. </a:t>
            </a:r>
            <a:endParaRPr/>
          </a:p>
          <a:p>
            <a:pPr indent="-298450" lvl="1" marL="914400" rtl="0" algn="l">
              <a:lnSpc>
                <a:spcPct val="115000"/>
              </a:lnSpc>
              <a:spcBef>
                <a:spcPts val="0"/>
              </a:spcBef>
              <a:spcAft>
                <a:spcPts val="0"/>
              </a:spcAft>
              <a:buClr>
                <a:srgbClr val="000000"/>
              </a:buClr>
              <a:buSzPts val="1100"/>
              <a:buChar char="•"/>
            </a:pPr>
            <a:r>
              <a:rPr b="1" lang="en-US"/>
              <a:t>Favorisce l’apprendimento autentico e incentrato sullo studente. </a:t>
            </a:r>
            <a:endParaRPr b="1"/>
          </a:p>
          <a:p>
            <a:pPr indent="-298450" lvl="2" marL="1371600" rtl="0" algn="l">
              <a:lnSpc>
                <a:spcPct val="115000"/>
              </a:lnSpc>
              <a:spcBef>
                <a:spcPts val="0"/>
              </a:spcBef>
              <a:spcAft>
                <a:spcPts val="0"/>
              </a:spcAft>
              <a:buClr>
                <a:srgbClr val="000000"/>
              </a:buClr>
              <a:buSzPts val="1100"/>
              <a:buChar char="•"/>
            </a:pPr>
            <a:r>
              <a:rPr lang="en-US"/>
              <a:t>Un insegnante che riflette è anche un insegnante più preparato a creare degli scenari di apprendimento inclusivi e realistici. </a:t>
            </a:r>
            <a:endParaRPr/>
          </a:p>
        </p:txBody>
      </p:sp>
      <p:pic>
        <p:nvPicPr>
          <p:cNvPr id="130" name="Google Shape;130;g304c02914fe_1_32" title="3819078.jpg"/>
          <p:cNvPicPr preferRelativeResize="0"/>
          <p:nvPr/>
        </p:nvPicPr>
        <p:blipFill rotWithShape="1">
          <a:blip r:embed="rId3">
            <a:alphaModFix/>
          </a:blip>
          <a:srcRect b="0" l="0" r="0" t="0"/>
          <a:stretch/>
        </p:blipFill>
        <p:spPr>
          <a:xfrm>
            <a:off x="9981000" y="945528"/>
            <a:ext cx="2113029" cy="1981200"/>
          </a:xfrm>
          <a:prstGeom prst="rect">
            <a:avLst/>
          </a:prstGeom>
          <a:noFill/>
          <a:ln>
            <a:noFill/>
          </a:ln>
        </p:spPr>
      </p:pic>
      <p:sp>
        <p:nvSpPr>
          <p:cNvPr id="131" name="Google Shape;131;g304c02914fe_1_32"/>
          <p:cNvSpPr txBox="1"/>
          <p:nvPr/>
        </p:nvSpPr>
        <p:spPr>
          <a:xfrm>
            <a:off x="9981000" y="2758013"/>
            <a:ext cx="1976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di gruppo #1- Riflessione guidata</a:t>
            </a:r>
            <a:endParaRPr/>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Pensate a una delle vostre ultime lezioni.</a:t>
            </a:r>
            <a:endParaRPr/>
          </a:p>
          <a:p>
            <a:pPr indent="0" lvl="0" marL="381000" marR="381000" rtl="0" algn="l">
              <a:lnSpc>
                <a:spcPct val="115000"/>
              </a:lnSpc>
              <a:spcBef>
                <a:spcPts val="1200"/>
              </a:spcBef>
              <a:spcAft>
                <a:spcPts val="0"/>
              </a:spcAft>
              <a:buSzPts val="2200"/>
              <a:buNone/>
            </a:pPr>
            <a:r>
              <a:rPr b="1" lang="en-US"/>
              <a:t>Rispondete per iscritto alle seguenti domande e confrontatevi:</a:t>
            </a:r>
            <a:endParaRPr b="1"/>
          </a:p>
          <a:p>
            <a:pPr indent="-298450" lvl="0" marL="914400" rtl="0" algn="l">
              <a:lnSpc>
                <a:spcPct val="115000"/>
              </a:lnSpc>
              <a:spcBef>
                <a:spcPts val="1200"/>
              </a:spcBef>
              <a:spcAft>
                <a:spcPts val="0"/>
              </a:spcAft>
              <a:buClr>
                <a:srgbClr val="000000"/>
              </a:buClr>
              <a:buSzPts val="1100"/>
              <a:buChar char="●"/>
            </a:pPr>
            <a:r>
              <a:rPr lang="en-US"/>
              <a:t>Che cosa ha funzionato nella vostra lezione?</a:t>
            </a:r>
            <a:endParaRPr/>
          </a:p>
          <a:p>
            <a:pPr indent="-298450" lvl="0" marL="914400" rtl="0" algn="l">
              <a:lnSpc>
                <a:spcPct val="115000"/>
              </a:lnSpc>
              <a:spcBef>
                <a:spcPts val="0"/>
              </a:spcBef>
              <a:spcAft>
                <a:spcPts val="0"/>
              </a:spcAft>
              <a:buClr>
                <a:srgbClr val="000000"/>
              </a:buClr>
              <a:buSzPts val="1100"/>
              <a:buChar char="●"/>
            </a:pPr>
            <a:r>
              <a:rPr lang="en-US"/>
              <a:t>Che cosa avreste potuto migliorare?</a:t>
            </a:r>
            <a:endParaRPr/>
          </a:p>
          <a:p>
            <a:pPr indent="-298450" lvl="0" marL="914400" rtl="0" algn="l">
              <a:lnSpc>
                <a:spcPct val="115000"/>
              </a:lnSpc>
              <a:spcBef>
                <a:spcPts val="0"/>
              </a:spcBef>
              <a:spcAft>
                <a:spcPts val="0"/>
              </a:spcAft>
              <a:buClr>
                <a:srgbClr val="000000"/>
              </a:buClr>
              <a:buSzPts val="1100"/>
              <a:buChar char="●"/>
            </a:pPr>
            <a:r>
              <a:rPr lang="en-US"/>
              <a:t>Come avete risposto ai diversi bisogni di apprendimento?</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200"/>
              <a:t>Incoraggiare ad utilizzare l’autoriflessione come strumento di crescita</a:t>
            </a:r>
            <a:endParaRPr sz="24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L’autoriflessione </a:t>
            </a:r>
            <a:r>
              <a:rPr lang="en-US" sz="2100"/>
              <a:t>è un processo </a:t>
            </a:r>
            <a:r>
              <a:rPr b="1" lang="en-US" sz="2100"/>
              <a:t>volontario </a:t>
            </a:r>
            <a:r>
              <a:rPr lang="en-US" sz="2100"/>
              <a:t>mediante il quale l’insegnante </a:t>
            </a:r>
            <a:r>
              <a:rPr b="1" lang="en-US" sz="2100"/>
              <a:t>esamina in maniera critica:</a:t>
            </a:r>
            <a:br>
              <a:rPr b="1" lang="en-US" sz="2100"/>
            </a:br>
            <a:r>
              <a:rPr b="1" lang="en-US" sz="2100"/>
              <a:t>	il proprio metodo di insegnamento, le proprie interazioni in classe e i risultati di apprendimento delle e degli studenti. </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Consente di:</a:t>
            </a:r>
            <a:endParaRPr b="1" sz="2100"/>
          </a:p>
          <a:p>
            <a:pPr indent="-292100" lvl="0" marL="914400" rtl="0" algn="l">
              <a:lnSpc>
                <a:spcPct val="115000"/>
              </a:lnSpc>
              <a:spcBef>
                <a:spcPts val="0"/>
              </a:spcBef>
              <a:spcAft>
                <a:spcPts val="0"/>
              </a:spcAft>
              <a:buClr>
                <a:srgbClr val="000000"/>
              </a:buClr>
              <a:buSzPts val="1000"/>
              <a:buChar char="●"/>
            </a:pPr>
            <a:r>
              <a:rPr lang="en-US" sz="2100"/>
              <a:t>individuare i propri punti di forza e gli aspetti da migliorare; </a:t>
            </a:r>
            <a:endParaRPr/>
          </a:p>
          <a:p>
            <a:pPr indent="-292100" lvl="0" marL="914400" rtl="0" algn="l">
              <a:lnSpc>
                <a:spcPct val="115000"/>
              </a:lnSpc>
              <a:spcBef>
                <a:spcPts val="0"/>
              </a:spcBef>
              <a:spcAft>
                <a:spcPts val="0"/>
              </a:spcAft>
              <a:buClr>
                <a:srgbClr val="000000"/>
              </a:buClr>
              <a:buSzPts val="1000"/>
              <a:buChar char="●"/>
            </a:pPr>
            <a:r>
              <a:rPr lang="en-US" sz="2100"/>
              <a:t>prendere delle decisioni consapevole e basate su dati; </a:t>
            </a:r>
            <a:endParaRPr/>
          </a:p>
          <a:p>
            <a:pPr indent="-292100" lvl="0" marL="914400" rtl="0" algn="l">
              <a:lnSpc>
                <a:spcPct val="115000"/>
              </a:lnSpc>
              <a:spcBef>
                <a:spcPts val="0"/>
              </a:spcBef>
              <a:spcAft>
                <a:spcPts val="0"/>
              </a:spcAft>
              <a:buClr>
                <a:srgbClr val="000000"/>
              </a:buClr>
              <a:buSzPts val="1000"/>
              <a:buChar char="●"/>
            </a:pPr>
            <a:r>
              <a:rPr lang="en-US" sz="2100"/>
              <a:t>allineare l’attività didattica agli obiettivi e ai bisogni delle e degli studenti, </a:t>
            </a:r>
            <a:endParaRPr sz="2100"/>
          </a:p>
          <a:p>
            <a:pPr indent="-298450" lvl="0" marL="457200" rtl="0" algn="l">
              <a:lnSpc>
                <a:spcPct val="115000"/>
              </a:lnSpc>
              <a:spcBef>
                <a:spcPts val="0"/>
              </a:spcBef>
              <a:spcAft>
                <a:spcPts val="0"/>
              </a:spcAft>
              <a:buClr>
                <a:srgbClr val="000000"/>
              </a:buClr>
              <a:buSzPts val="1100"/>
              <a:buChar char="●"/>
            </a:pPr>
            <a:r>
              <a:rPr b="1" lang="en-US" sz="2100"/>
              <a:t>Perché è importante?</a:t>
            </a:r>
            <a:endParaRPr sz="2100"/>
          </a:p>
          <a:p>
            <a:pPr indent="-292100" lvl="0" marL="914400" rtl="0" algn="l">
              <a:lnSpc>
                <a:spcPct val="115000"/>
              </a:lnSpc>
              <a:spcBef>
                <a:spcPts val="0"/>
              </a:spcBef>
              <a:spcAft>
                <a:spcPts val="0"/>
              </a:spcAft>
              <a:buClr>
                <a:srgbClr val="000000"/>
              </a:buClr>
              <a:buSzPts val="1000"/>
              <a:buChar char="●"/>
            </a:pPr>
            <a:r>
              <a:rPr lang="en-US" sz="2100"/>
              <a:t>Promuove la crescita professionale, l’apprendimento e l’autoconsapevolezza. </a:t>
            </a:r>
            <a:endParaRPr/>
          </a:p>
          <a:p>
            <a:pPr indent="-292100" lvl="0" marL="914400" rtl="0" algn="l">
              <a:lnSpc>
                <a:spcPct val="115000"/>
              </a:lnSpc>
              <a:spcBef>
                <a:spcPts val="0"/>
              </a:spcBef>
              <a:spcAft>
                <a:spcPts val="0"/>
              </a:spcAft>
              <a:buClr>
                <a:srgbClr val="000000"/>
              </a:buClr>
              <a:buSzPts val="1000"/>
              <a:buChar char="●"/>
            </a:pPr>
            <a:r>
              <a:rPr lang="en-US" sz="2100"/>
              <a:t>Consente di strappare l’insegnamento alla routine per renderlo una pratica consapevole e incentrata sullo studente. </a:t>
            </a:r>
            <a:endParaRPr/>
          </a:p>
          <a:p>
            <a:pPr indent="-292100" lvl="0" marL="914400" rtl="0" algn="l">
              <a:lnSpc>
                <a:spcPct val="115000"/>
              </a:lnSpc>
              <a:spcBef>
                <a:spcPts val="0"/>
              </a:spcBef>
              <a:spcAft>
                <a:spcPts val="0"/>
              </a:spcAft>
              <a:buClr>
                <a:srgbClr val="000000"/>
              </a:buClr>
              <a:buSzPts val="1000"/>
              <a:buChar char="●"/>
            </a:pPr>
            <a:r>
              <a:rPr lang="en-US" sz="2100"/>
              <a:t>Rivela degli schemi ricorrenti relativi alla partecipazione e al coinvolgimento della classe. </a:t>
            </a:r>
            <a:endParaRPr/>
          </a:p>
          <a:p>
            <a:pPr indent="-292100" lvl="0" marL="914400" rtl="0" algn="l">
              <a:lnSpc>
                <a:spcPct val="115000"/>
              </a:lnSpc>
              <a:spcBef>
                <a:spcPts val="0"/>
              </a:spcBef>
              <a:spcAft>
                <a:spcPts val="0"/>
              </a:spcAft>
              <a:buClr>
                <a:srgbClr val="000000"/>
              </a:buClr>
              <a:buSzPts val="1000"/>
              <a:buChar char="●"/>
            </a:pPr>
            <a:r>
              <a:rPr lang="en-US" sz="2100"/>
              <a:t>Favorisce l’inclusione individuando pregiudizi inconsci o bisogni di apprendimento trascurati.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9245453" y="1836125"/>
            <a:ext cx="2432500" cy="2432500"/>
          </a:xfrm>
          <a:prstGeom prst="rect">
            <a:avLst/>
          </a:prstGeom>
          <a:noFill/>
          <a:ln>
            <a:noFill/>
          </a:ln>
        </p:spPr>
      </p:pic>
      <p:sp>
        <p:nvSpPr>
          <p:cNvPr id="149" name="Google Shape;149;p9"/>
          <p:cNvSpPr txBox="1"/>
          <p:nvPr/>
        </p:nvSpPr>
        <p:spPr>
          <a:xfrm>
            <a:off x="9772139" y="4036125"/>
            <a:ext cx="18405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Fonte: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